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57" r:id="rId5"/>
  </p:sldMasterIdLst>
  <p:notesMasterIdLst>
    <p:notesMasterId r:id="rId49"/>
  </p:notesMasterIdLst>
  <p:handoutMasterIdLst>
    <p:handoutMasterId r:id="rId50"/>
  </p:handoutMasterIdLst>
  <p:sldIdLst>
    <p:sldId id="305" r:id="rId6"/>
    <p:sldId id="375" r:id="rId7"/>
    <p:sldId id="377" r:id="rId8"/>
    <p:sldId id="293" r:id="rId9"/>
    <p:sldId id="822" r:id="rId10"/>
    <p:sldId id="825" r:id="rId11"/>
    <p:sldId id="397" r:id="rId12"/>
    <p:sldId id="817" r:id="rId13"/>
    <p:sldId id="420" r:id="rId14"/>
    <p:sldId id="407" r:id="rId15"/>
    <p:sldId id="419" r:id="rId16"/>
    <p:sldId id="408" r:id="rId17"/>
    <p:sldId id="409" r:id="rId18"/>
    <p:sldId id="410" r:id="rId19"/>
    <p:sldId id="411" r:id="rId20"/>
    <p:sldId id="412" r:id="rId21"/>
    <p:sldId id="819" r:id="rId22"/>
    <p:sldId id="818" r:id="rId23"/>
    <p:sldId id="821" r:id="rId24"/>
    <p:sldId id="805" r:id="rId25"/>
    <p:sldId id="349" r:id="rId26"/>
    <p:sldId id="379" r:id="rId27"/>
    <p:sldId id="339" r:id="rId28"/>
    <p:sldId id="342" r:id="rId29"/>
    <p:sldId id="823" r:id="rId30"/>
    <p:sldId id="340" r:id="rId31"/>
    <p:sldId id="381" r:id="rId32"/>
    <p:sldId id="380" r:id="rId33"/>
    <p:sldId id="385" r:id="rId34"/>
    <p:sldId id="366" r:id="rId35"/>
    <p:sldId id="386" r:id="rId36"/>
    <p:sldId id="343" r:id="rId37"/>
    <p:sldId id="344" r:id="rId38"/>
    <p:sldId id="345" r:id="rId39"/>
    <p:sldId id="367" r:id="rId40"/>
    <p:sldId id="368" r:id="rId41"/>
    <p:sldId id="371" r:id="rId42"/>
    <p:sldId id="372" r:id="rId43"/>
    <p:sldId id="346" r:id="rId44"/>
    <p:sldId id="347" r:id="rId45"/>
    <p:sldId id="348" r:id="rId46"/>
    <p:sldId id="824" r:id="rId47"/>
    <p:sldId id="807" r:id="rId48"/>
  </p:sldIdLst>
  <p:sldSz cx="12192000" cy="6858000"/>
  <p:notesSz cx="6858000" cy="9144000"/>
  <p:embeddedFontLst>
    <p:embeddedFont>
      <p:font typeface="Cambria" panose="02040503050406030204" pitchFamily="18" charset="0"/>
      <p:regular r:id="rId51"/>
      <p:bold r:id="rId52"/>
      <p:italic r:id="rId53"/>
      <p:boldItalic r:id="rId54"/>
    </p:embeddedFont>
    <p:embeddedFont>
      <p:font typeface="Marianne" panose="02000000000000000000" pitchFamily="50" charset="0"/>
      <p:regular r:id="rId55"/>
      <p:bold r:id="rId56"/>
      <p:italic r:id="rId57"/>
      <p:boldItalic r:id="rId58"/>
    </p:embeddedFont>
    <p:embeddedFont>
      <p:font typeface="Marianne bold" panose="02000000000000000000"/>
      <p:bold r:id="rId59"/>
    </p:embeddedFont>
    <p:embeddedFont>
      <p:font typeface="Marianne Light"/>
      <p:regular r:id="rId60"/>
      <p:italic r:id="rId61"/>
    </p:embeddedFont>
    <p:embeddedFont>
      <p:font typeface="Marianne Medium" panose="02000000000000000000" pitchFamily="50" charset="0"/>
      <p:regular r:id="rId62"/>
      <p:italic r:id="rId63"/>
    </p:embeddedFont>
    <p:embeddedFont>
      <p:font typeface="Pole Emploi PRO" panose="02000503040000020004" pitchFamily="50" charset="0"/>
      <p:regular r:id="rId64"/>
      <p:bold r:id="rId65"/>
      <p:italic r:id="rId66"/>
      <p:boldItalic r:id="rId67"/>
    </p:embeddedFont>
    <p:embeddedFont>
      <p:font typeface="Verdana" panose="020B0604030504040204"/>
      <p:regular r:id="rId68"/>
      <p:bold r:id="rId69"/>
      <p:italic r:id="rId70"/>
      <p:boldItalic r:id="rId71"/>
    </p:embeddedFont>
    <p:embeddedFont>
      <p:font typeface="Wingdings 2" panose="05020102010507070707"/>
      <p:regular r:id="rId72"/>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18002A-70ED-2924-BBBE-3D8A2F06D39E}" name="Heitor Malheiro" initials="HM" userId="S::heitor.malheiro@mprez.fr::0e0a98d2-cb36-4b4f-81ce-3e7f5eaf38b1" providerId="AD"/>
  <p188:author id="{FF7E09ED-9AE8-2C6E-60A3-0331D70B8720}" name="Philippine Maroniez" initials="" userId="S::philippine.maroniez@mprez.fr::7c9fdb7f-ef9e-4c65-89b8-630c2b0095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040D"/>
    <a:srgbClr val="0D1440"/>
    <a:srgbClr val="FFF0C7"/>
    <a:srgbClr val="00A8C0"/>
    <a:srgbClr val="B400BE"/>
    <a:srgbClr val="C300A0"/>
    <a:srgbClr val="293378"/>
    <a:srgbClr val="DBE3FF"/>
    <a:srgbClr val="FAD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184CC-4A16-4B21-8768-0FA82FBF5E3C}" v="59" dt="2024-12-19T09:31:53.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86335" autoAdjust="0"/>
  </p:normalViewPr>
  <p:slideViewPr>
    <p:cSldViewPr snapToGrid="0">
      <p:cViewPr varScale="1">
        <p:scale>
          <a:sx n="108" d="100"/>
          <a:sy n="108" d="100"/>
        </p:scale>
        <p:origin x="792"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3.fntdata"/><Relationship Id="rId68" Type="http://schemas.openxmlformats.org/officeDocument/2006/relationships/font" Target="fonts/font18.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1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handoutMaster" Target="handoutMasters/handoutMaster1.xml"/><Relationship Id="rId55"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QUIERDO Adelaide" userId="916b5bc8-a6cf-43dc-9fb7-063b106bd8cd" providerId="ADAL" clId="{B4C184CC-4A16-4B21-8768-0FA82FBF5E3C}"/>
    <pc:docChg chg="custSel modSld">
      <pc:chgData name="IZQUIERDO Adelaide" userId="916b5bc8-a6cf-43dc-9fb7-063b106bd8cd" providerId="ADAL" clId="{B4C184CC-4A16-4B21-8768-0FA82FBF5E3C}" dt="2024-12-19T09:22:25.855" v="0" actId="478"/>
      <pc:docMkLst>
        <pc:docMk/>
      </pc:docMkLst>
      <pc:sldChg chg="delSp mod">
        <pc:chgData name="IZQUIERDO Adelaide" userId="916b5bc8-a6cf-43dc-9fb7-063b106bd8cd" providerId="ADAL" clId="{B4C184CC-4A16-4B21-8768-0FA82FBF5E3C}" dt="2024-12-19T09:22:25.855" v="0" actId="478"/>
        <pc:sldMkLst>
          <pc:docMk/>
          <pc:sldMk cId="2083118749" sldId="824"/>
        </pc:sldMkLst>
        <pc:spChg chg="del">
          <ac:chgData name="IZQUIERDO Adelaide" userId="916b5bc8-a6cf-43dc-9fb7-063b106bd8cd" providerId="ADAL" clId="{B4C184CC-4A16-4B21-8768-0FA82FBF5E3C}" dt="2024-12-19T09:22:25.855" v="0" actId="478"/>
          <ac:spMkLst>
            <pc:docMk/>
            <pc:sldMk cId="2083118749" sldId="824"/>
            <ac:spMk id="5" creationId="{652D89E4-534F-0E87-CF5C-E9AEA63CC3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9EE706-5A46-5D8C-9847-32B5442D0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Marianne" panose="02000000000000000000" pitchFamily="2" charset="0"/>
            </a:endParaRPr>
          </a:p>
        </p:txBody>
      </p:sp>
      <p:sp>
        <p:nvSpPr>
          <p:cNvPr id="3" name="Espace réservé de la date 2">
            <a:extLst>
              <a:ext uri="{FF2B5EF4-FFF2-40B4-BE49-F238E27FC236}">
                <a16:creationId xmlns:a16="http://schemas.microsoft.com/office/drawing/2014/main" id="{4773F71A-3398-A8ED-B14A-0D8A53A09D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D1D652-B38B-492B-A121-3F45F4A171F9}" type="datetimeFigureOut">
              <a:rPr lang="fr-FR" smtClean="0">
                <a:latin typeface="Marianne" panose="02000000000000000000" pitchFamily="2" charset="0"/>
              </a:rPr>
              <a:t>19/12/2024</a:t>
            </a:fld>
            <a:endParaRPr lang="fr-FR" dirty="0">
              <a:latin typeface="Marianne" panose="02000000000000000000" pitchFamily="2" charset="0"/>
            </a:endParaRPr>
          </a:p>
        </p:txBody>
      </p:sp>
      <p:sp>
        <p:nvSpPr>
          <p:cNvPr id="4" name="Espace réservé du pied de page 3">
            <a:extLst>
              <a:ext uri="{FF2B5EF4-FFF2-40B4-BE49-F238E27FC236}">
                <a16:creationId xmlns:a16="http://schemas.microsoft.com/office/drawing/2014/main" id="{DC075232-AA53-D9E1-22C8-D0C19EC53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Marianne" panose="02000000000000000000" pitchFamily="2" charset="0"/>
            </a:endParaRPr>
          </a:p>
        </p:txBody>
      </p:sp>
      <p:sp>
        <p:nvSpPr>
          <p:cNvPr id="5" name="Espace réservé du numéro de diapositive 4">
            <a:extLst>
              <a:ext uri="{FF2B5EF4-FFF2-40B4-BE49-F238E27FC236}">
                <a16:creationId xmlns:a16="http://schemas.microsoft.com/office/drawing/2014/main" id="{0BCA55C2-9F26-98CD-0EA6-5D9DCD1672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D3EEAC-788E-413F-AC89-18A39B9986FB}" type="slidenum">
              <a:rPr lang="fr-FR" smtClean="0">
                <a:latin typeface="Marianne" panose="02000000000000000000" pitchFamily="2" charset="0"/>
              </a:rPr>
              <a:t>‹N°›</a:t>
            </a:fld>
            <a:endParaRPr lang="fr-FR" dirty="0">
              <a:latin typeface="Marianne" panose="02000000000000000000" pitchFamily="2" charset="0"/>
            </a:endParaRPr>
          </a:p>
        </p:txBody>
      </p:sp>
    </p:spTree>
    <p:extLst>
      <p:ext uri="{BB962C8B-B14F-4D97-AF65-F5344CB8AC3E}">
        <p14:creationId xmlns:p14="http://schemas.microsoft.com/office/powerpoint/2010/main" val="78654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arianne" panose="02000000000000000000" pitchFamily="2"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arianne" panose="02000000000000000000" pitchFamily="2" charset="0"/>
              </a:defRPr>
            </a:lvl1pPr>
          </a:lstStyle>
          <a:p>
            <a:fld id="{A9D2F4D7-3181-43AB-BECD-4A13767D3566}" type="datetimeFigureOut">
              <a:rPr lang="fr-FR" smtClean="0"/>
              <a:pPr/>
              <a:t>19/12/2024</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arianne" panose="02000000000000000000" pitchFamily="2"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arianne" panose="02000000000000000000" pitchFamily="2" charset="0"/>
              </a:defRPr>
            </a:lvl1pPr>
          </a:lstStyle>
          <a:p>
            <a:fld id="{3B94BA8F-00C9-44D4-8D20-4E4E357C1EED}" type="slidenum">
              <a:rPr lang="fr-FR" smtClean="0"/>
              <a:pPr/>
              <a:t>‹N°›</a:t>
            </a:fld>
            <a:endParaRPr lang="fr-FR" dirty="0"/>
          </a:p>
        </p:txBody>
      </p:sp>
    </p:spTree>
    <p:extLst>
      <p:ext uri="{BB962C8B-B14F-4D97-AF65-F5344CB8AC3E}">
        <p14:creationId xmlns:p14="http://schemas.microsoft.com/office/powerpoint/2010/main" val="12160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rianne" panose="02000000000000000000" pitchFamily="2" charset="0"/>
        <a:ea typeface="+mn-ea"/>
        <a:cs typeface="+mn-cs"/>
      </a:defRPr>
    </a:lvl1pPr>
    <a:lvl2pPr marL="457200" algn="l" defTabSz="914400" rtl="0" eaLnBrk="1" latinLnBrk="0" hangingPunct="1">
      <a:defRPr sz="1200" kern="1200">
        <a:solidFill>
          <a:schemeClr val="tx1"/>
        </a:solidFill>
        <a:latin typeface="Marianne" panose="02000000000000000000" pitchFamily="2" charset="0"/>
        <a:ea typeface="+mn-ea"/>
        <a:cs typeface="+mn-cs"/>
      </a:defRPr>
    </a:lvl2pPr>
    <a:lvl3pPr marL="914400" algn="l" defTabSz="914400" rtl="0" eaLnBrk="1" latinLnBrk="0" hangingPunct="1">
      <a:defRPr sz="1200" kern="1200">
        <a:solidFill>
          <a:schemeClr val="tx1"/>
        </a:solidFill>
        <a:latin typeface="Marianne" panose="02000000000000000000" pitchFamily="2" charset="0"/>
        <a:ea typeface="+mn-ea"/>
        <a:cs typeface="+mn-cs"/>
      </a:defRPr>
    </a:lvl3pPr>
    <a:lvl4pPr marL="1371600" algn="l" defTabSz="914400" rtl="0" eaLnBrk="1" latinLnBrk="0" hangingPunct="1">
      <a:defRPr sz="1200" kern="1200">
        <a:solidFill>
          <a:schemeClr val="tx1"/>
        </a:solidFill>
        <a:latin typeface="Marianne" panose="02000000000000000000" pitchFamily="2" charset="0"/>
        <a:ea typeface="+mn-ea"/>
        <a:cs typeface="+mn-cs"/>
      </a:defRPr>
    </a:lvl4pPr>
    <a:lvl5pPr marL="1828800" algn="l" defTabSz="914400" rtl="0" eaLnBrk="1" latinLnBrk="0" hangingPunct="1">
      <a:defRPr sz="1200" kern="1200">
        <a:solidFill>
          <a:schemeClr val="tx1"/>
        </a:solidFill>
        <a:latin typeface="Marianne"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FC8E247-6170-AF3F-CBD0-4D96D4377509}"/>
              </a:ext>
              <a:ext uri="{C183D7F6-B498-43B3-948B-1728B52AA6E4}">
                <adec:decorative xmlns:adec="http://schemas.microsoft.com/office/drawing/2017/decorative" val="1"/>
              </a:ext>
            </a:extLst>
          </p:cNvPr>
          <p:cNvSpPr>
            <a:spLocks noGrp="1"/>
          </p:cNvSpPr>
          <p:nvPr>
            <p:ph type="body" sz="quarter" idx="10" hasCustomPrompt="1"/>
          </p:nvPr>
        </p:nvSpPr>
        <p:spPr>
          <a:xfrm>
            <a:off x="2301877" y="0"/>
            <a:ext cx="9890124" cy="6858000"/>
          </a:xfrm>
          <a:custGeom>
            <a:avLst/>
            <a:gdLst>
              <a:gd name="connsiteX0" fmla="*/ 4194184 w 9890124"/>
              <a:gd name="connsiteY0" fmla="*/ 0 h 6858000"/>
              <a:gd name="connsiteX1" fmla="*/ 6722772 w 9890124"/>
              <a:gd name="connsiteY1" fmla="*/ 0 h 6858000"/>
              <a:gd name="connsiteX2" fmla="*/ 6865136 w 9890124"/>
              <a:gd name="connsiteY2" fmla="*/ 62807 h 6858000"/>
              <a:gd name="connsiteX3" fmla="*/ 9852058 w 9890124"/>
              <a:gd name="connsiteY3" fmla="*/ 1903582 h 6858000"/>
              <a:gd name="connsiteX4" fmla="*/ 9852175 w 9890124"/>
              <a:gd name="connsiteY4" fmla="*/ 1903582 h 6858000"/>
              <a:gd name="connsiteX5" fmla="*/ 9890124 w 9890124"/>
              <a:gd name="connsiteY5" fmla="*/ 1936876 h 6858000"/>
              <a:gd name="connsiteX6" fmla="*/ 9890124 w 9890124"/>
              <a:gd name="connsiteY6" fmla="*/ 6858000 h 6858000"/>
              <a:gd name="connsiteX7" fmla="*/ 57939 w 9890124"/>
              <a:gd name="connsiteY7" fmla="*/ 6858000 h 6858000"/>
              <a:gd name="connsiteX8" fmla="*/ 23350 w 9890124"/>
              <a:gd name="connsiteY8" fmla="*/ 6388594 h 6858000"/>
              <a:gd name="connsiteX9" fmla="*/ 1097 w 9890124"/>
              <a:gd name="connsiteY9" fmla="*/ 5378872 h 6858000"/>
              <a:gd name="connsiteX10" fmla="*/ 163427 w 9890124"/>
              <a:gd name="connsiteY10" fmla="*/ 3361907 h 6858000"/>
              <a:gd name="connsiteX11" fmla="*/ 1091264 w 9890124"/>
              <a:gd name="connsiteY11" fmla="*/ 1799283 h 6858000"/>
              <a:gd name="connsiteX12" fmla="*/ 4121173 w 9890124"/>
              <a:gd name="connsiteY12" fmla="*/ 30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90124" h="6858000">
                <a:moveTo>
                  <a:pt x="4194184" y="0"/>
                </a:moveTo>
                <a:lnTo>
                  <a:pt x="6722772" y="0"/>
                </a:lnTo>
                <a:lnTo>
                  <a:pt x="6865136" y="62807"/>
                </a:lnTo>
                <a:cubicBezTo>
                  <a:pt x="7936670" y="557878"/>
                  <a:pt x="8938442" y="1178038"/>
                  <a:pt x="9852058" y="1903582"/>
                </a:cubicBezTo>
                <a:lnTo>
                  <a:pt x="9852175" y="1903582"/>
                </a:lnTo>
                <a:lnTo>
                  <a:pt x="9890124" y="1936876"/>
                </a:lnTo>
                <a:lnTo>
                  <a:pt x="9890124" y="6858000"/>
                </a:lnTo>
                <a:lnTo>
                  <a:pt x="57939" y="6858000"/>
                </a:lnTo>
                <a:lnTo>
                  <a:pt x="23350" y="6388594"/>
                </a:lnTo>
                <a:cubicBezTo>
                  <a:pt x="4357" y="6051674"/>
                  <a:pt x="-2998" y="5714898"/>
                  <a:pt x="1097" y="5378872"/>
                </a:cubicBezTo>
                <a:cubicBezTo>
                  <a:pt x="8827" y="4706818"/>
                  <a:pt x="62590" y="4032921"/>
                  <a:pt x="163427" y="3361907"/>
                </a:cubicBezTo>
                <a:cubicBezTo>
                  <a:pt x="256996" y="2740156"/>
                  <a:pt x="590080" y="2178055"/>
                  <a:pt x="1091264" y="1799283"/>
                </a:cubicBezTo>
                <a:cubicBezTo>
                  <a:pt x="2021841" y="1095749"/>
                  <a:pt x="3038277" y="499627"/>
                  <a:pt x="4121173" y="30163"/>
                </a:cubicBezTo>
                <a:close/>
              </a:path>
            </a:pathLst>
          </a:custGeom>
          <a:solidFill>
            <a:schemeClr val="accent1">
              <a:lumMod val="20000"/>
              <a:lumOff val="80000"/>
            </a:schemeClr>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026443"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3335338" y="5086350"/>
            <a:ext cx="5448300" cy="1196975"/>
          </a:xfrm>
        </p:spPr>
        <p:txBody>
          <a:bodyPr/>
          <a:lstStyle>
            <a:lvl1pPr>
              <a:defRPr lang="en-US" sz="2400" kern="1200" cap="all" spc="-20" baseline="0" dirty="0" smtClean="0">
                <a:solidFill>
                  <a:schemeClr val="accent1"/>
                </a:solidFill>
                <a:latin typeface="+mj-lt"/>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dirty="0"/>
              <a:t>This is a subtitle</a:t>
            </a:r>
          </a:p>
        </p:txBody>
      </p:sp>
      <p:sp>
        <p:nvSpPr>
          <p:cNvPr id="4" name="Titre 3">
            <a:extLst>
              <a:ext uri="{FF2B5EF4-FFF2-40B4-BE49-F238E27FC236}">
                <a16:creationId xmlns:a16="http://schemas.microsoft.com/office/drawing/2014/main" id="{E2DEC9B7-1BEE-398D-905E-BBE66F16B620}"/>
              </a:ext>
            </a:extLst>
          </p:cNvPr>
          <p:cNvSpPr>
            <a:spLocks noGrp="1"/>
          </p:cNvSpPr>
          <p:nvPr>
            <p:ph type="title"/>
          </p:nvPr>
        </p:nvSpPr>
        <p:spPr/>
        <p:txBody>
          <a:bodyPr/>
          <a:lstStyle/>
          <a:p>
            <a:r>
              <a:rPr lang="fr-FR"/>
              <a:t>Modifiez le style du titre</a:t>
            </a:r>
          </a:p>
        </p:txBody>
      </p:sp>
      <p:sp>
        <p:nvSpPr>
          <p:cNvPr id="2" name="Espace réservé du numéro de diapositive 1">
            <a:extLst>
              <a:ext uri="{FF2B5EF4-FFF2-40B4-BE49-F238E27FC236}">
                <a16:creationId xmlns:a16="http://schemas.microsoft.com/office/drawing/2014/main" id="{8CABE5C2-B4E6-B77B-CA33-5B218C7FE59C}"/>
              </a:ext>
            </a:extLst>
          </p:cNvPr>
          <p:cNvSpPr>
            <a:spLocks noGrp="1"/>
          </p:cNvSpPr>
          <p:nvPr>
            <p:ph type="sldNum" sz="quarter" idx="22"/>
          </p:nvPr>
        </p:nvSpPr>
        <p:spPr>
          <a:xfrm>
            <a:off x="4724400" y="6278649"/>
            <a:ext cx="2743200" cy="365125"/>
          </a:xfrm>
          <a:prstGeom prst="rect">
            <a:avLst/>
          </a:prstGeom>
        </p:spPr>
        <p:txBody>
          <a:bodyPr/>
          <a:lstStyle/>
          <a:p>
            <a:fld id="{45B680D8-2DDC-4199-906C-613DB21B8908}" type="slidenum">
              <a:rPr lang="fr-FR" smtClean="0"/>
              <a:pPr/>
              <a:t>‹N°›</a:t>
            </a:fld>
            <a:endParaRPr lang="fr-FR"/>
          </a:p>
        </p:txBody>
      </p:sp>
      <p:sp>
        <p:nvSpPr>
          <p:cNvPr id="5" name="Rectangle 4">
            <a:extLst>
              <a:ext uri="{FF2B5EF4-FFF2-40B4-BE49-F238E27FC236}">
                <a16:creationId xmlns:a16="http://schemas.microsoft.com/office/drawing/2014/main" id="{7F966446-48F7-900D-C412-761D01DDF99D}"/>
              </a:ext>
            </a:extLst>
          </p:cNvPr>
          <p:cNvSpPr/>
          <p:nvPr userDrawn="1"/>
        </p:nvSpPr>
        <p:spPr>
          <a:xfrm>
            <a:off x="198716" y="6218596"/>
            <a:ext cx="787123" cy="4251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079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itle 3">
            <a:extLst>
              <a:ext uri="{FF2B5EF4-FFF2-40B4-BE49-F238E27FC236}">
                <a16:creationId xmlns:a16="http://schemas.microsoft.com/office/drawing/2014/main" id="{3D6826C9-BB7A-03FC-5BE5-E8FAA2C1B308}"/>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a:t>
            </a:r>
            <a:endParaRPr lang="fr-FR" dirty="0"/>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p:nvPr>
        </p:nvSpPr>
        <p:spPr>
          <a:xfrm>
            <a:off x="898525" y="1869439"/>
            <a:ext cx="4695825"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Freeform: Shape 3">
            <a:extLst>
              <a:ext uri="{FF2B5EF4-FFF2-40B4-BE49-F238E27FC236}">
                <a16:creationId xmlns:a16="http://schemas.microsoft.com/office/drawing/2014/main" id="{0B0EF252-B930-24AC-7A2E-91A1F16015D1}"/>
              </a:ext>
              <a:ext uri="{C183D7F6-B498-43B3-948B-1728B52AA6E4}">
                <adec:decorative xmlns:adec="http://schemas.microsoft.com/office/drawing/2017/decorative" val="1"/>
              </a:ext>
            </a:extLst>
          </p:cNvPr>
          <p:cNvSpPr/>
          <p:nvPr userDrawn="1"/>
        </p:nvSpPr>
        <p:spPr>
          <a:xfrm>
            <a:off x="7112000" y="0"/>
            <a:ext cx="5075326"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lumMod val="20000"/>
              <a:lumOff val="80000"/>
            </a:schemeClr>
          </a:solidFill>
          <a:ln w="9525" cap="flat">
            <a:noFill/>
            <a:prstDash val="solid"/>
            <a:miter/>
          </a:ln>
        </p:spPr>
        <p:txBody>
          <a:bodyPr lIns="540000" tIns="360000" rIns="288000" rtlCol="0" anchor="t"/>
          <a:lstStyle/>
          <a:p>
            <a:pPr>
              <a:spcAft>
                <a:spcPts val="2400"/>
              </a:spcAft>
            </a:pPr>
            <a:endParaRPr lang="fr-FR" sz="1200" spc="-30" dirty="0">
              <a:solidFill>
                <a:schemeClr val="bg2"/>
              </a:solidFill>
            </a:endParaRPr>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199276" y="574674"/>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0" name="Text Placeholder 14">
            <a:extLst>
              <a:ext uri="{FF2B5EF4-FFF2-40B4-BE49-F238E27FC236}">
                <a16:creationId xmlns:a16="http://schemas.microsoft.com/office/drawing/2014/main" id="{0AC6F338-F800-EA0B-E6A5-F584D4AA8144}"/>
              </a:ext>
              <a:ext uri="{C183D7F6-B498-43B3-948B-1728B52AA6E4}">
                <adec:decorative xmlns:adec="http://schemas.microsoft.com/office/drawing/2017/decorative" val="1"/>
              </a:ext>
            </a:extLst>
          </p:cNvPr>
          <p:cNvSpPr>
            <a:spLocks noGrp="1"/>
          </p:cNvSpPr>
          <p:nvPr>
            <p:ph type="body" sz="quarter" idx="36"/>
          </p:nvPr>
        </p:nvSpPr>
        <p:spPr>
          <a:xfrm>
            <a:off x="5769152" y="1289656"/>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37132" y="1357637"/>
            <a:ext cx="724288" cy="724286"/>
          </a:xfrm>
          <a:prstGeom prst="ellipse">
            <a:avLst/>
          </a:prstGeom>
        </p:spPr>
        <p:txBody>
          <a:bodyPr anchor="ctr"/>
          <a:lstStyle>
            <a:lvl1pPr algn="ctr">
              <a:defRPr sz="1000"/>
            </a:lvl1pPr>
          </a:lstStyle>
          <a:p>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199276" y="3526388"/>
            <a:ext cx="5411788" cy="2290211"/>
          </a:xfrm>
          <a:prstGeom prst="roundRect">
            <a:avLst/>
          </a:prstGeom>
          <a:solidFill>
            <a:schemeClr val="accent1"/>
          </a:solidFill>
        </p:spPr>
        <p:txBody>
          <a:bodyPr lIns="540000" tIns="0" rIns="288000" anchor="ctr"/>
          <a:lstStyle>
            <a:lvl1pPr>
              <a:lnSpc>
                <a:spcPct val="100000"/>
              </a:lnSpc>
              <a:spcAft>
                <a:spcPts val="1200"/>
              </a:spcAft>
              <a:defRPr sz="1400">
                <a:solidFill>
                  <a:schemeClr val="bg1"/>
                </a:solidFill>
                <a:latin typeface="Marianne Medium" panose="02000000000000000000" pitchFamily="2" charset="0"/>
              </a:defRPr>
            </a:lvl1pPr>
            <a:lvl2pPr>
              <a:lnSpc>
                <a:spcPct val="100000"/>
              </a:lnSpc>
              <a:spcAft>
                <a:spcPts val="0"/>
              </a:spcAft>
              <a:defRPr sz="1400">
                <a:solidFill>
                  <a:schemeClr val="bg1"/>
                </a:solidFill>
                <a:latin typeface="+mn-lt"/>
              </a:defRPr>
            </a:lvl2pPr>
            <a:lvl3pPr>
              <a:lnSpc>
                <a:spcPct val="100000"/>
              </a:lnSpc>
              <a:spcAft>
                <a:spcPts val="0"/>
              </a:spcAft>
              <a:defRPr sz="1400">
                <a:solidFill>
                  <a:schemeClr val="bg1"/>
                </a:solidFill>
                <a:latin typeface="+mn-lt"/>
              </a:defRPr>
            </a:lvl3pPr>
            <a:lvl4pPr>
              <a:lnSpc>
                <a:spcPct val="100000"/>
              </a:lnSpc>
              <a:spcAft>
                <a:spcPts val="0"/>
              </a:spcAft>
              <a:defRPr sz="1400">
                <a:solidFill>
                  <a:schemeClr val="bg1"/>
                </a:solidFill>
                <a:latin typeface="+mn-lt"/>
              </a:defRPr>
            </a:lvl4pPr>
            <a:lvl5pPr>
              <a:lnSpc>
                <a:spcPct val="100000"/>
              </a:lnSpc>
              <a:spcAft>
                <a:spcPts val="0"/>
              </a:spcAft>
              <a:defRPr sz="1400">
                <a:solidFill>
                  <a:schemeClr val="bg1"/>
                </a:solidFill>
                <a:latin typeface="+mn-lt"/>
              </a:defRPr>
            </a:lvl5pPr>
            <a:lvl6pPr>
              <a:lnSpc>
                <a:spcPct val="100000"/>
              </a:lnSpc>
              <a:spcAft>
                <a:spcPts val="0"/>
              </a:spcAft>
              <a:defRPr sz="1400">
                <a:solidFill>
                  <a:schemeClr val="bg1"/>
                </a:solidFill>
                <a:latin typeface="+mn-lt"/>
              </a:defRPr>
            </a:lvl6pPr>
            <a:lvl7pPr>
              <a:lnSpc>
                <a:spcPct val="100000"/>
              </a:lnSpc>
              <a:spcAft>
                <a:spcPts val="0"/>
              </a:spcAft>
              <a:defRPr sz="1400">
                <a:solidFill>
                  <a:schemeClr val="bg1"/>
                </a:solidFill>
                <a:latin typeface="+mn-lt"/>
              </a:defRPr>
            </a:lvl7pPr>
            <a:lvl8pPr>
              <a:lnSpc>
                <a:spcPct val="100000"/>
              </a:lnSpc>
              <a:spcAft>
                <a:spcPts val="0"/>
              </a:spcAft>
              <a:defRPr sz="1400">
                <a:solidFill>
                  <a:schemeClr val="bg1"/>
                </a:solidFill>
                <a:latin typeface="+mn-lt"/>
              </a:defRPr>
            </a:lvl8pPr>
            <a:lvl9pPr>
              <a:lnSpc>
                <a:spcPct val="100000"/>
              </a:lnSpc>
              <a:spcAft>
                <a:spcPts val="0"/>
              </a:spcAft>
              <a:defRPr sz="1400">
                <a:solidFill>
                  <a:schemeClr val="bg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8BC4A9FB-B1CE-760D-5D8E-2BFE9EDF8A80}"/>
              </a:ext>
              <a:ext uri="{C183D7F6-B498-43B3-948B-1728B52AA6E4}">
                <adec:decorative xmlns:adec="http://schemas.microsoft.com/office/drawing/2017/decorative" val="1"/>
              </a:ext>
            </a:extLst>
          </p:cNvPr>
          <p:cNvSpPr>
            <a:spLocks noGrp="1"/>
          </p:cNvSpPr>
          <p:nvPr>
            <p:ph type="body" sz="quarter" idx="45"/>
          </p:nvPr>
        </p:nvSpPr>
        <p:spPr>
          <a:xfrm>
            <a:off x="5769152" y="4241369"/>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37132" y="4309350"/>
            <a:ext cx="724288" cy="724286"/>
          </a:xfrm>
          <a:prstGeom prst="ellipse">
            <a:avLst/>
          </a:prstGeom>
        </p:spPr>
        <p:txBody>
          <a:bodyPr anchor="ctr"/>
          <a:lstStyle>
            <a:lvl1pPr algn="ctr">
              <a:defRPr sz="1000"/>
            </a:lvl1pPr>
          </a:lstStyle>
          <a:p>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20993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Char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39229"/>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rgbClr val="B0BFF0"/>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solidFill>
                <a:schemeClr val="tx1">
                  <a:lumMod val="20000"/>
                  <a:lumOff val="80000"/>
                </a:schemeClr>
              </a:solidFill>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p:nvPr>
        </p:nvSpPr>
        <p:spPr>
          <a:xfrm>
            <a:off x="574675" y="587374"/>
            <a:ext cx="4432300" cy="5241925"/>
          </a:xfrm>
        </p:spPr>
        <p:txBody>
          <a:bodyPr anchor="ctr"/>
          <a:lstStyle>
            <a:lvl1pPr algn="ctr">
              <a:defRPr sz="1200"/>
            </a:lvl1pPr>
          </a:lstStyle>
          <a:p>
            <a:endParaRPr lang="fr-F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7" name="Title 3">
            <a:extLst>
              <a:ext uri="{FF2B5EF4-FFF2-40B4-BE49-F238E27FC236}">
                <a16:creationId xmlns:a16="http://schemas.microsoft.com/office/drawing/2014/main" id="{6E53D73E-CBB8-97F6-1F2C-F8EF9493D0E6}"/>
              </a:ext>
            </a:extLst>
          </p:cNvPr>
          <p:cNvSpPr>
            <a:spLocks noGrp="1"/>
          </p:cNvSpPr>
          <p:nvPr>
            <p:ph type="title"/>
          </p:nvPr>
        </p:nvSpPr>
        <p:spPr>
          <a:xfrm>
            <a:off x="6203950" y="380072"/>
            <a:ext cx="5438084"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 Master title style</a:t>
            </a:r>
            <a:endParaRPr lang="fr-FR" dirty="0"/>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p:nvPr>
        </p:nvSpPr>
        <p:spPr>
          <a:xfrm>
            <a:off x="6204630" y="1869439"/>
            <a:ext cx="5436508"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10857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7B1D7D4-A77F-CD6E-4F31-696851D72734}"/>
              </a:ext>
              <a:ext uri="{C183D7F6-B498-43B3-948B-1728B52AA6E4}">
                <adec:decorative xmlns:adec="http://schemas.microsoft.com/office/drawing/2017/decorative" val="1"/>
              </a:ext>
            </a:extLst>
          </p:cNvPr>
          <p:cNvSpPr/>
          <p:nvPr userDrawn="1"/>
        </p:nvSpPr>
        <p:spPr>
          <a:xfrm rot="10800000">
            <a:off x="0" y="0"/>
            <a:ext cx="5587629"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alpha val="89000"/>
            </a:schemeClr>
          </a:solidFill>
          <a:ln w="9525" cap="flat">
            <a:no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5" name="Title 3">
            <a:extLst>
              <a:ext uri="{FF2B5EF4-FFF2-40B4-BE49-F238E27FC236}">
                <a16:creationId xmlns:a16="http://schemas.microsoft.com/office/drawing/2014/main" id="{02823D60-B007-1D30-9D16-900FE4B57AC5}"/>
              </a:ext>
            </a:extLst>
          </p:cNvPr>
          <p:cNvSpPr>
            <a:spLocks noGrp="1"/>
          </p:cNvSpPr>
          <p:nvPr>
            <p:ph type="title"/>
          </p:nvPr>
        </p:nvSpPr>
        <p:spPr>
          <a:xfrm>
            <a:off x="574675" y="380072"/>
            <a:ext cx="4070423" cy="1325563"/>
          </a:xfrm>
        </p:spPr>
        <p:txBody>
          <a:bodyPr anchor="ctr"/>
          <a:lstStyle>
            <a:lvl1pPr>
              <a:defRPr lang="fr-FR" sz="5400" kern="1200" spc="-20" dirty="0">
                <a:solidFill>
                  <a:schemeClr val="bg1"/>
                </a:solidFill>
                <a:latin typeface="Marianne bold"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a:t>
            </a:r>
            <a:endParaRPr lang="fr-FR" dirty="0"/>
          </a:p>
        </p:txBody>
      </p:sp>
      <p:sp>
        <p:nvSpPr>
          <p:cNvPr id="7" name="Text Placeholder 9">
            <a:extLst>
              <a:ext uri="{FF2B5EF4-FFF2-40B4-BE49-F238E27FC236}">
                <a16:creationId xmlns:a16="http://schemas.microsoft.com/office/drawing/2014/main" id="{4525D83B-026B-D6C9-26B6-29B3C50A43AF}"/>
              </a:ext>
            </a:extLst>
          </p:cNvPr>
          <p:cNvSpPr>
            <a:spLocks noGrp="1"/>
          </p:cNvSpPr>
          <p:nvPr>
            <p:ph type="body" sz="quarter" idx="24"/>
          </p:nvPr>
        </p:nvSpPr>
        <p:spPr>
          <a:xfrm>
            <a:off x="574676" y="1869439"/>
            <a:ext cx="4069244" cy="3947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p:nvPr>
        </p:nvSpPr>
        <p:spPr>
          <a:xfrm>
            <a:off x="6473228" y="574674"/>
            <a:ext cx="5137836" cy="2290211"/>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a:solidFill>
                  <a:schemeClr val="tx2"/>
                </a:solidFill>
                <a:latin typeface="Marianne Medium" panose="02000000000000000000" pitchFamily="2" charset="0"/>
              </a:defRPr>
            </a:lvl1pPr>
            <a:lvl2pPr>
              <a:lnSpc>
                <a:spcPct val="100000"/>
              </a:lnSpc>
              <a:spcAft>
                <a:spcPts val="0"/>
              </a:spcAft>
              <a:defRPr sz="1400">
                <a:solidFill>
                  <a:schemeClr val="tx2"/>
                </a:solidFill>
                <a:latin typeface="Marianne Light" panose="02000000000000000000" pitchFamily="2" charset="0"/>
              </a:defRPr>
            </a:lvl2pPr>
            <a:lvl3pPr>
              <a:lnSpc>
                <a:spcPct val="100000"/>
              </a:lnSpc>
              <a:spcAft>
                <a:spcPts val="0"/>
              </a:spcAft>
              <a:defRPr sz="1400">
                <a:solidFill>
                  <a:schemeClr val="tx2"/>
                </a:solidFill>
                <a:latin typeface="Marianne Light" panose="02000000000000000000" pitchFamily="2" charset="0"/>
              </a:defRPr>
            </a:lvl3pPr>
            <a:lvl4pPr>
              <a:lnSpc>
                <a:spcPct val="100000"/>
              </a:lnSpc>
              <a:spcAft>
                <a:spcPts val="0"/>
              </a:spcAft>
              <a:defRPr sz="1400">
                <a:solidFill>
                  <a:schemeClr val="tx2"/>
                </a:solidFill>
                <a:latin typeface="Marianne Light" panose="02000000000000000000" pitchFamily="2" charset="0"/>
              </a:defRPr>
            </a:lvl4pPr>
            <a:lvl5pPr>
              <a:lnSpc>
                <a:spcPct val="100000"/>
              </a:lnSpc>
              <a:spcAft>
                <a:spcPts val="0"/>
              </a:spcAft>
              <a:defRPr sz="1400">
                <a:solidFill>
                  <a:schemeClr val="tx2"/>
                </a:solidFill>
                <a:latin typeface="Marianne Light" panose="02000000000000000000" pitchFamily="2" charset="0"/>
              </a:defRPr>
            </a:lvl5pPr>
            <a:lvl6pPr>
              <a:lnSpc>
                <a:spcPct val="100000"/>
              </a:lnSpc>
              <a:spcAft>
                <a:spcPts val="0"/>
              </a:spcAft>
              <a:defRPr sz="1400">
                <a:solidFill>
                  <a:schemeClr val="tx2"/>
                </a:solidFill>
                <a:latin typeface="Marianne Light" panose="02000000000000000000" pitchFamily="2" charset="0"/>
              </a:defRPr>
            </a:lvl6pPr>
            <a:lvl7pPr>
              <a:lnSpc>
                <a:spcPct val="100000"/>
              </a:lnSpc>
              <a:spcAft>
                <a:spcPts val="0"/>
              </a:spcAft>
              <a:defRPr sz="1400">
                <a:solidFill>
                  <a:schemeClr val="tx2"/>
                </a:solidFill>
                <a:latin typeface="Marianne Light" panose="02000000000000000000" pitchFamily="2" charset="0"/>
              </a:defRPr>
            </a:lvl7pPr>
            <a:lvl8pPr>
              <a:lnSpc>
                <a:spcPct val="100000"/>
              </a:lnSpc>
              <a:spcAft>
                <a:spcPts val="0"/>
              </a:spcAft>
              <a:defRPr sz="1400">
                <a:solidFill>
                  <a:schemeClr val="tx2"/>
                </a:solidFill>
                <a:latin typeface="Marianne Light" panose="02000000000000000000" pitchFamily="2" charset="0"/>
              </a:defRPr>
            </a:lvl8pPr>
            <a:lvl9pPr>
              <a:lnSpc>
                <a:spcPct val="100000"/>
              </a:lnSpc>
              <a:spcAft>
                <a:spcPts val="0"/>
              </a:spcAft>
              <a:defRPr sz="1400">
                <a:solidFill>
                  <a:schemeClr val="tx2"/>
                </a:solidFill>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p:nvPr>
        </p:nvSpPr>
        <p:spPr>
          <a:xfrm>
            <a:off x="5882289" y="978331"/>
            <a:ext cx="1482902" cy="1482898"/>
          </a:xfrm>
          <a:prstGeom prst="rect">
            <a:avLst/>
          </a:prstGeom>
        </p:spPr>
        <p:txBody>
          <a:bodyPr anchor="ctr"/>
          <a:lstStyle>
            <a:lvl1pPr algn="ctr">
              <a:defRPr sz="1000"/>
            </a:lvl1pPr>
          </a:lstStyle>
          <a:p>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p:nvPr>
        </p:nvSpPr>
        <p:spPr>
          <a:xfrm>
            <a:off x="6473228" y="3526389"/>
            <a:ext cx="5137836" cy="2290210"/>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a:solidFill>
                  <a:schemeClr val="tx2"/>
                </a:solidFill>
                <a:latin typeface="Marianne Medium" panose="02000000000000000000" pitchFamily="2" charset="0"/>
              </a:defRPr>
            </a:lvl1pPr>
            <a:lvl2pPr>
              <a:lnSpc>
                <a:spcPct val="100000"/>
              </a:lnSpc>
              <a:spcAft>
                <a:spcPts val="0"/>
              </a:spcAft>
              <a:defRPr sz="1400">
                <a:solidFill>
                  <a:schemeClr val="tx2"/>
                </a:solidFill>
                <a:latin typeface="Marianne Light" panose="02000000000000000000" pitchFamily="2" charset="0"/>
              </a:defRPr>
            </a:lvl2pPr>
            <a:lvl3pPr>
              <a:lnSpc>
                <a:spcPct val="100000"/>
              </a:lnSpc>
              <a:spcAft>
                <a:spcPts val="0"/>
              </a:spcAft>
              <a:defRPr sz="1400">
                <a:solidFill>
                  <a:schemeClr val="tx2"/>
                </a:solidFill>
                <a:latin typeface="Marianne Light" panose="02000000000000000000" pitchFamily="2" charset="0"/>
              </a:defRPr>
            </a:lvl3pPr>
            <a:lvl4pPr>
              <a:lnSpc>
                <a:spcPct val="100000"/>
              </a:lnSpc>
              <a:spcAft>
                <a:spcPts val="0"/>
              </a:spcAft>
              <a:defRPr sz="1400">
                <a:solidFill>
                  <a:schemeClr val="tx2"/>
                </a:solidFill>
                <a:latin typeface="Marianne Light" panose="02000000000000000000" pitchFamily="2" charset="0"/>
              </a:defRPr>
            </a:lvl4pPr>
            <a:lvl5pPr>
              <a:lnSpc>
                <a:spcPct val="100000"/>
              </a:lnSpc>
              <a:spcAft>
                <a:spcPts val="0"/>
              </a:spcAft>
              <a:defRPr sz="1400">
                <a:solidFill>
                  <a:schemeClr val="tx2"/>
                </a:solidFill>
                <a:latin typeface="Marianne Light" panose="02000000000000000000" pitchFamily="2" charset="0"/>
              </a:defRPr>
            </a:lvl5pPr>
            <a:lvl6pPr>
              <a:lnSpc>
                <a:spcPct val="100000"/>
              </a:lnSpc>
              <a:spcAft>
                <a:spcPts val="0"/>
              </a:spcAft>
              <a:defRPr sz="1400">
                <a:solidFill>
                  <a:schemeClr val="tx2"/>
                </a:solidFill>
                <a:latin typeface="Marianne Light" panose="02000000000000000000" pitchFamily="2" charset="0"/>
              </a:defRPr>
            </a:lvl6pPr>
            <a:lvl7pPr>
              <a:lnSpc>
                <a:spcPct val="100000"/>
              </a:lnSpc>
              <a:spcAft>
                <a:spcPts val="0"/>
              </a:spcAft>
              <a:defRPr sz="1400">
                <a:solidFill>
                  <a:schemeClr val="tx2"/>
                </a:solidFill>
                <a:latin typeface="Marianne Light" panose="02000000000000000000" pitchFamily="2" charset="0"/>
              </a:defRPr>
            </a:lvl7pPr>
            <a:lvl8pPr>
              <a:lnSpc>
                <a:spcPct val="100000"/>
              </a:lnSpc>
              <a:spcAft>
                <a:spcPts val="0"/>
              </a:spcAft>
              <a:defRPr sz="1400">
                <a:solidFill>
                  <a:schemeClr val="tx2"/>
                </a:solidFill>
                <a:latin typeface="Marianne Light" panose="02000000000000000000" pitchFamily="2" charset="0"/>
              </a:defRPr>
            </a:lvl8pPr>
            <a:lvl9pPr>
              <a:lnSpc>
                <a:spcPct val="100000"/>
              </a:lnSpc>
              <a:spcAft>
                <a:spcPts val="0"/>
              </a:spcAft>
              <a:defRPr sz="1400">
                <a:solidFill>
                  <a:schemeClr val="tx2"/>
                </a:solidFill>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p:nvPr>
        </p:nvSpPr>
        <p:spPr>
          <a:xfrm>
            <a:off x="5882289" y="3930045"/>
            <a:ext cx="1482902" cy="1482898"/>
          </a:xfrm>
          <a:prstGeom prst="rect">
            <a:avLst/>
          </a:prstGeom>
        </p:spPr>
        <p:txBody>
          <a:bodyPr anchor="ctr"/>
          <a:lstStyle>
            <a:lvl1pPr algn="ctr">
              <a:defRPr sz="1000"/>
            </a:lvl1pPr>
          </a:lstStyle>
          <a:p>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25658" y="6180224"/>
            <a:ext cx="896649" cy="444679"/>
          </a:xfrm>
          <a:prstGeom prst="rect">
            <a:avLst/>
          </a:prstGeom>
        </p:spPr>
      </p:pic>
    </p:spTree>
    <p:extLst>
      <p:ext uri="{BB962C8B-B14F-4D97-AF65-F5344CB8AC3E}">
        <p14:creationId xmlns:p14="http://schemas.microsoft.com/office/powerpoint/2010/main" val="100160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lvl="0">
              <a:spcAft>
                <a:spcPts val="2400"/>
              </a:spcAft>
            </a:pPr>
            <a:endParaRPr lang="fr-FR" sz="1200" spc="-30" dirty="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vert="horz" lIns="0" tIns="0" rIns="0" bIns="0" rtlCol="0" anchor="ctr">
            <a:noAutofit/>
          </a:bodyPr>
          <a:lstStyle>
            <a:lvl1pPr>
              <a:defRPr lang="en-US" sz="3800" dirty="0">
                <a:solidFill>
                  <a:schemeClr val="accent3">
                    <a:alpha val="0"/>
                  </a:schemeClr>
                </a:solidFill>
                <a:latin typeface="Marianne bold" panose="02000000000000000000" pitchFamily="2" charset="0"/>
              </a:defRPr>
            </a:lvl1pPr>
          </a:lstStyle>
          <a:p>
            <a:pPr lvl="0" algn="ctr">
              <a:spcAft>
                <a:spcPts val="0"/>
              </a:spcAft>
            </a:pPr>
            <a:endParaRPr lang="en-US"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p:nvPr>
        </p:nvSpPr>
        <p:spPr>
          <a:xfrm>
            <a:off x="901701" y="1975464"/>
            <a:ext cx="660400" cy="660400"/>
          </a:xfrm>
          <a:prstGeom prst="ellipse">
            <a:avLst/>
          </a:prstGeom>
        </p:spPr>
        <p:txBody>
          <a:bodyPr anchor="ctr"/>
          <a:lstStyle>
            <a:lvl1pPr algn="ctr">
              <a:defRPr sz="800"/>
            </a:lvl1pPr>
          </a:lstStyle>
          <a:p>
            <a:endParaRPr lang="fr-FR" dirty="0"/>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bg2"/>
                </a:solidFill>
              </a:defRPr>
            </a:lvl1pPr>
          </a:lstStyle>
          <a:p>
            <a:r>
              <a:rPr lang="en-US" dirty="0"/>
              <a:t>Click to edit Master title</a:t>
            </a:r>
            <a:endParaRPr lang="fr-FR" dirty="0"/>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p:nvPr>
        </p:nvSpPr>
        <p:spPr>
          <a:xfrm>
            <a:off x="1895186" y="2046104"/>
            <a:ext cx="9720551" cy="3730582"/>
          </a:xfrm>
        </p:spPr>
        <p:txBody>
          <a:bodyPr numCol="2" spcCol="576000" anchor="t"/>
          <a:lstStyle>
            <a:lvl1pPr>
              <a:lnSpc>
                <a:spcPct val="90000"/>
              </a:lnSpc>
              <a:spcAft>
                <a:spcPts val="2400"/>
              </a:spcAft>
              <a:defRPr sz="1600">
                <a:solidFill>
                  <a:schemeClr val="accent6"/>
                </a:solidFill>
                <a:latin typeface="+mj-lt"/>
              </a:defRPr>
            </a:lvl1pPr>
            <a:lvl2pPr>
              <a:spcAft>
                <a:spcPts val="600"/>
              </a:spcAft>
              <a:defRPr sz="1200">
                <a:solidFill>
                  <a:schemeClr val="tx2"/>
                </a:solidFill>
                <a:latin typeface="+mn-lt"/>
              </a:defRPr>
            </a:lvl2pPr>
            <a:lvl3pPr>
              <a:spcAft>
                <a:spcPts val="600"/>
              </a:spcAft>
              <a:defRPr sz="1200">
                <a:latin typeface="+mn-lt"/>
              </a:defRPr>
            </a:lvl3pPr>
            <a:lvl4pPr>
              <a:spcAft>
                <a:spcPts val="600"/>
              </a:spcAft>
              <a:defRPr sz="1200">
                <a:latin typeface="+mn-lt"/>
              </a:defRPr>
            </a:lvl4pPr>
            <a:lvl5pPr>
              <a:spcAft>
                <a:spcPts val="600"/>
              </a:spcAft>
              <a:defRPr sz="1200">
                <a:latin typeface="+mn-lt"/>
              </a:defRPr>
            </a:lvl5pPr>
            <a:lvl6pPr>
              <a:spcAft>
                <a:spcPts val="600"/>
              </a:spcAft>
              <a:defRPr sz="1200">
                <a:latin typeface="+mn-lt"/>
              </a:defRPr>
            </a:lvl6pPr>
            <a:lvl7pPr>
              <a:spcAft>
                <a:spcPts val="600"/>
              </a:spcAft>
              <a:defRPr sz="1200">
                <a:latin typeface="+mn-lt"/>
              </a:defRPr>
            </a:lvl7pPr>
            <a:lvl8pPr>
              <a:spcAft>
                <a:spcPts val="600"/>
              </a:spcAft>
              <a:defRPr sz="1200">
                <a:latin typeface="+mn-lt"/>
              </a:defRPr>
            </a:lvl8pPr>
            <a:lvl9pPr>
              <a:spcAft>
                <a:spcPts val="600"/>
              </a:spcAft>
              <a:defRPr sz="120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55002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19/12/2024</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1366" y="6358687"/>
            <a:ext cx="841574" cy="439841"/>
          </a:xfrm>
          <a:prstGeom prst="rect">
            <a:avLst/>
          </a:prstGeom>
          <a:noFill/>
          <a:ln>
            <a:noFill/>
          </a:ln>
        </p:spPr>
      </p:pic>
    </p:spTree>
    <p:extLst>
      <p:ext uri="{BB962C8B-B14F-4D97-AF65-F5344CB8AC3E}">
        <p14:creationId xmlns:p14="http://schemas.microsoft.com/office/powerpoint/2010/main" val="3042494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FC8E247-6170-AF3F-CBD0-4D96D4377509}"/>
              </a:ext>
              <a:ext uri="{C183D7F6-B498-43B3-948B-1728B52AA6E4}">
                <adec:decorative xmlns:adec="http://schemas.microsoft.com/office/drawing/2017/decorative" val="1"/>
              </a:ext>
            </a:extLst>
          </p:cNvPr>
          <p:cNvSpPr>
            <a:spLocks noGrp="1"/>
          </p:cNvSpPr>
          <p:nvPr>
            <p:ph type="body" sz="quarter" idx="10" hasCustomPrompt="1"/>
          </p:nvPr>
        </p:nvSpPr>
        <p:spPr>
          <a:xfrm>
            <a:off x="2301877" y="0"/>
            <a:ext cx="9890124" cy="6858000"/>
          </a:xfrm>
          <a:custGeom>
            <a:avLst/>
            <a:gdLst>
              <a:gd name="connsiteX0" fmla="*/ 4194184 w 9890124"/>
              <a:gd name="connsiteY0" fmla="*/ 0 h 6858000"/>
              <a:gd name="connsiteX1" fmla="*/ 6722772 w 9890124"/>
              <a:gd name="connsiteY1" fmla="*/ 0 h 6858000"/>
              <a:gd name="connsiteX2" fmla="*/ 6865136 w 9890124"/>
              <a:gd name="connsiteY2" fmla="*/ 62807 h 6858000"/>
              <a:gd name="connsiteX3" fmla="*/ 9852058 w 9890124"/>
              <a:gd name="connsiteY3" fmla="*/ 1903582 h 6858000"/>
              <a:gd name="connsiteX4" fmla="*/ 9852175 w 9890124"/>
              <a:gd name="connsiteY4" fmla="*/ 1903582 h 6858000"/>
              <a:gd name="connsiteX5" fmla="*/ 9890124 w 9890124"/>
              <a:gd name="connsiteY5" fmla="*/ 1936876 h 6858000"/>
              <a:gd name="connsiteX6" fmla="*/ 9890124 w 9890124"/>
              <a:gd name="connsiteY6" fmla="*/ 6858000 h 6858000"/>
              <a:gd name="connsiteX7" fmla="*/ 57939 w 9890124"/>
              <a:gd name="connsiteY7" fmla="*/ 6858000 h 6858000"/>
              <a:gd name="connsiteX8" fmla="*/ 23350 w 9890124"/>
              <a:gd name="connsiteY8" fmla="*/ 6388594 h 6858000"/>
              <a:gd name="connsiteX9" fmla="*/ 1097 w 9890124"/>
              <a:gd name="connsiteY9" fmla="*/ 5378872 h 6858000"/>
              <a:gd name="connsiteX10" fmla="*/ 163427 w 9890124"/>
              <a:gd name="connsiteY10" fmla="*/ 3361907 h 6858000"/>
              <a:gd name="connsiteX11" fmla="*/ 1091264 w 9890124"/>
              <a:gd name="connsiteY11" fmla="*/ 1799283 h 6858000"/>
              <a:gd name="connsiteX12" fmla="*/ 4121173 w 9890124"/>
              <a:gd name="connsiteY12" fmla="*/ 30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90124" h="6858000">
                <a:moveTo>
                  <a:pt x="4194184" y="0"/>
                </a:moveTo>
                <a:lnTo>
                  <a:pt x="6722772" y="0"/>
                </a:lnTo>
                <a:lnTo>
                  <a:pt x="6865136" y="62807"/>
                </a:lnTo>
                <a:cubicBezTo>
                  <a:pt x="7936670" y="557878"/>
                  <a:pt x="8938442" y="1178038"/>
                  <a:pt x="9852058" y="1903582"/>
                </a:cubicBezTo>
                <a:lnTo>
                  <a:pt x="9852175" y="1903582"/>
                </a:lnTo>
                <a:lnTo>
                  <a:pt x="9890124" y="1936876"/>
                </a:lnTo>
                <a:lnTo>
                  <a:pt x="9890124" y="6858000"/>
                </a:lnTo>
                <a:lnTo>
                  <a:pt x="57939" y="6858000"/>
                </a:lnTo>
                <a:lnTo>
                  <a:pt x="23350" y="6388594"/>
                </a:lnTo>
                <a:cubicBezTo>
                  <a:pt x="4357" y="6051674"/>
                  <a:pt x="-2998" y="5714898"/>
                  <a:pt x="1097" y="5378872"/>
                </a:cubicBezTo>
                <a:cubicBezTo>
                  <a:pt x="8827" y="4706818"/>
                  <a:pt x="62590" y="4032921"/>
                  <a:pt x="163427" y="3361907"/>
                </a:cubicBezTo>
                <a:cubicBezTo>
                  <a:pt x="256996" y="2740156"/>
                  <a:pt x="590080" y="2178055"/>
                  <a:pt x="1091264" y="1799283"/>
                </a:cubicBezTo>
                <a:cubicBezTo>
                  <a:pt x="2021841" y="1095749"/>
                  <a:pt x="3038277" y="499627"/>
                  <a:pt x="4121173" y="30163"/>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21" name="Text Placeholder 20">
            <a:extLst>
              <a:ext uri="{FF2B5EF4-FFF2-40B4-BE49-F238E27FC236}">
                <a16:creationId xmlns:a16="http://schemas.microsoft.com/office/drawing/2014/main" id="{F0CE5533-B5C8-B1D6-8AA8-C1675D47AC7D}"/>
              </a:ext>
              <a:ext uri="{C183D7F6-B498-43B3-948B-1728B52AA6E4}">
                <adec:decorative xmlns:adec="http://schemas.microsoft.com/office/drawing/2017/decorative" val="1"/>
              </a:ext>
            </a:extLst>
          </p:cNvPr>
          <p:cNvSpPr>
            <a:spLocks noGrp="1"/>
          </p:cNvSpPr>
          <p:nvPr>
            <p:ph type="body" sz="quarter" idx="11" hasCustomPrompt="1"/>
          </p:nvPr>
        </p:nvSpPr>
        <p:spPr>
          <a:xfrm>
            <a:off x="2026443"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bg2"/>
          </a:solidFill>
        </p:spPr>
        <p:txBody>
          <a:bodyPr wrap="square">
            <a:noAutofit/>
          </a:bodyPr>
          <a:lstStyle>
            <a:lvl1pPr>
              <a:defRPr>
                <a:solidFill>
                  <a:schemeClr val="tx2">
                    <a:alpha val="0"/>
                  </a:schemeClr>
                </a:solidFill>
              </a:defRPr>
            </a:lvl1pPr>
            <a:lvl5pPr>
              <a:defRPr/>
            </a:lvl5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5" name="Title 1">
            <a:extLst>
              <a:ext uri="{FF2B5EF4-FFF2-40B4-BE49-F238E27FC236}">
                <a16:creationId xmlns:a16="http://schemas.microsoft.com/office/drawing/2014/main" id="{E30BBDD3-E24C-EE24-20EA-618588B5FEA6}"/>
              </a:ext>
            </a:extLst>
          </p:cNvPr>
          <p:cNvSpPr>
            <a:spLocks noGrp="1"/>
          </p:cNvSpPr>
          <p:nvPr>
            <p:ph type="title"/>
          </p:nvPr>
        </p:nvSpPr>
        <p:spPr>
          <a:xfrm>
            <a:off x="3335339" y="3040381"/>
            <a:ext cx="7335836" cy="1907346"/>
          </a:xfrm>
        </p:spPr>
        <p:txBody>
          <a:bodyPr anchor="t"/>
          <a:lstStyle>
            <a:lvl1pPr>
              <a:defRPr lang="en-GB" sz="7200" kern="1200" spc="-20" dirty="0">
                <a:solidFill>
                  <a:schemeClr val="bg1"/>
                </a:solidFill>
                <a:latin typeface="Marianne bold" panose="02000000000000000000" pitchFamily="2" charset="0"/>
                <a:ea typeface="+mn-ea"/>
                <a:cs typeface="+mn-cs"/>
              </a:defRPr>
            </a:lvl1pPr>
          </a:lstStyle>
          <a:p>
            <a:r>
              <a:rPr lang="en-US" dirty="0"/>
              <a:t>Click to edit</a:t>
            </a:r>
            <a:endParaRPr lang="en-GB" dirty="0"/>
          </a:p>
        </p:txBody>
      </p:sp>
      <p:sp>
        <p:nvSpPr>
          <p:cNvPr id="4" name="Text Placeholder 5">
            <a:extLst>
              <a:ext uri="{FF2B5EF4-FFF2-40B4-BE49-F238E27FC236}">
                <a16:creationId xmlns:a16="http://schemas.microsoft.com/office/drawing/2014/main" id="{D29998C9-6FCB-1221-A2D4-0CB8ECCEDC5D}"/>
              </a:ext>
            </a:extLst>
          </p:cNvPr>
          <p:cNvSpPr>
            <a:spLocks noGrp="1"/>
          </p:cNvSpPr>
          <p:nvPr>
            <p:ph type="body" sz="quarter" idx="20" hasCustomPrompt="1"/>
          </p:nvPr>
        </p:nvSpPr>
        <p:spPr>
          <a:xfrm>
            <a:off x="3335338" y="5086350"/>
            <a:ext cx="7335836" cy="1196975"/>
          </a:xfrm>
        </p:spPr>
        <p:txBody>
          <a:bodyPr/>
          <a:lstStyle>
            <a:lvl1pPr>
              <a:defRPr lang="en-US" sz="2400" kern="1200" cap="all" spc="-20" baseline="0" dirty="0" smtClean="0">
                <a:solidFill>
                  <a:schemeClr val="bg1"/>
                </a:solidFill>
                <a:latin typeface="Marianne bold" panose="02000000000000000000" pitchFamily="2" charset="0"/>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dirty="0"/>
              <a:t>This is a subtitle</a:t>
            </a:r>
          </a:p>
        </p:txBody>
      </p:sp>
    </p:spTree>
    <p:extLst>
      <p:ext uri="{BB962C8B-B14F-4D97-AF65-F5344CB8AC3E}">
        <p14:creationId xmlns:p14="http://schemas.microsoft.com/office/powerpoint/2010/main" val="166920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a:solidFill>
                  <a:schemeClr val="bg2"/>
                </a:solidFill>
              </a:defRPr>
            </a:lvl1pPr>
          </a:lstStyle>
          <a:p>
            <a:r>
              <a:rPr lang="en-US" dirty="0" err="1"/>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u="none">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u="none">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u="none">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u="none">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u="none">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4" name="Footer Placeholder 1" descr="Titre de la diapositive">
            <a:extLst>
              <a:ext uri="{FF2B5EF4-FFF2-40B4-BE49-F238E27FC236}">
                <a16:creationId xmlns:a16="http://schemas.microsoft.com/office/drawing/2014/main" id="{675BD52A-51EA-E760-F9A1-9F6F8ACBD84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endParaRPr lang="fr-FR" dirty="0"/>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35805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arianne bold"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dirty="0"/>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a:solidFill>
                  <a:schemeClr val="accent3"/>
                </a:solidFill>
                <a:latin typeface="Marianne" panose="02000000000000000000" pitchFamily="2" charset="0"/>
              </a:defRPr>
            </a:lvl1pPr>
          </a:lstStyle>
          <a:p>
            <a:r>
              <a:rPr lang="en-US" dirty="0"/>
              <a:t>Lorem ipsum dolor sit amet, consectetuer adipiscing elit. Maecenas porttitor congue massa. Fusce posuere, magna sed pulvinar </a:t>
            </a:r>
            <a:r>
              <a:rPr lang="en-US" dirty="0" err="1"/>
              <a:t>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lgn="ctr">
              <a:defRPr lang="fr-FR" sz="1800" dirty="0">
                <a:solidFill>
                  <a:schemeClr val="tx2"/>
                </a:solidFill>
                <a:latin typeface="Marianne Light" panose="02000000000000000000" pitchFamily="2" charset="0"/>
              </a:defRPr>
            </a:lvl1pPr>
          </a:lstStyle>
          <a:p>
            <a:pPr lvl="0" algn="ctr"/>
            <a:endParaRPr lang="fr-FR" dirty="0"/>
          </a:p>
        </p:txBody>
      </p:sp>
      <p:sp>
        <p:nvSpPr>
          <p:cNvPr id="2" name="Footer Placeholder 1">
            <a:extLst>
              <a:ext uri="{FF2B5EF4-FFF2-40B4-BE49-F238E27FC236}">
                <a16:creationId xmlns:a16="http://schemas.microsoft.com/office/drawing/2014/main" id="{89C8B667-C46E-5F72-7D2C-2A05B071C1D9}"/>
              </a:ext>
            </a:extLst>
          </p:cNvPr>
          <p:cNvSpPr>
            <a:spLocks noGrp="1"/>
          </p:cNvSpPr>
          <p:nvPr>
            <p:ph type="ftr" sz="quarter" idx="10"/>
          </p:nvPr>
        </p:nvSpPr>
        <p:spPr>
          <a:xfrm>
            <a:off x="571758" y="6311001"/>
            <a:ext cx="1752083" cy="183127"/>
          </a:xfrm>
          <a:prstGeom prst="rect">
            <a:avLst/>
          </a:prstGeom>
        </p:spPr>
        <p:txBody>
          <a:bodyPr/>
          <a:lstStyle/>
          <a:p>
            <a:endParaRPr lang="fr-FR" dirty="0"/>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0888412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7DAA534-4543-2DA2-4BFB-370B6DD45957}"/>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solidFill>
            <a:schemeClr val="accent2"/>
          </a:solidFill>
          <a:ln w="19050">
            <a:noFill/>
          </a:ln>
        </p:spPr>
        <p:txBody>
          <a:bodyPr wrap="square">
            <a:noAutofit/>
          </a:bodyPr>
          <a:lstStyle>
            <a:lvl1pPr>
              <a:defRPr sz="100">
                <a:solidFill>
                  <a:schemeClr val="tx2">
                    <a:alpha val="0"/>
                  </a:schemeClr>
                </a:solidFill>
              </a:defRPr>
            </a:lvl1pPr>
            <a:lvl5pPr>
              <a:defRPr/>
            </a:lvl5pPr>
          </a:lstStyle>
          <a:p>
            <a:pPr lvl="0"/>
            <a:endParaRPr lang="en-US" dirty="0"/>
          </a:p>
        </p:txBody>
      </p:sp>
      <p:sp>
        <p:nvSpPr>
          <p:cNvPr id="2" name="Text Placeholder 14">
            <a:extLst>
              <a:ext uri="{FF2B5EF4-FFF2-40B4-BE49-F238E27FC236}">
                <a16:creationId xmlns:a16="http://schemas.microsoft.com/office/drawing/2014/main" id="{9220BDC3-BCE0-E386-3171-70CF52BBC83F}"/>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a:solidFill>
                  <a:schemeClr val="bg1"/>
                </a:solidFill>
                <a:latin typeface="Marianne bold"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dirty="0"/>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3"/>
            <a:ext cx="5089526" cy="2185871"/>
          </a:xfrm>
        </p:spPr>
        <p:txBody>
          <a:bodyPr anchor="t"/>
          <a:lstStyle>
            <a:lvl1pPr>
              <a:defRPr sz="5400">
                <a:solidFill>
                  <a:schemeClr val="bg2"/>
                </a:solidFill>
              </a:defRPr>
            </a:lvl1pPr>
          </a:lstStyle>
          <a:p>
            <a:r>
              <a:rPr lang="en-US" dirty="0"/>
              <a:t>Click to edit Master title style</a:t>
            </a:r>
            <a:endParaRPr lang="fr-FR" dirty="0"/>
          </a:p>
        </p:txBody>
      </p:sp>
      <p:sp>
        <p:nvSpPr>
          <p:cNvPr id="4" name="Footer Placeholder 1" descr="Titre de la diapositive">
            <a:extLst>
              <a:ext uri="{FF2B5EF4-FFF2-40B4-BE49-F238E27FC236}">
                <a16:creationId xmlns:a16="http://schemas.microsoft.com/office/drawing/2014/main" id="{95A7D0BF-68D0-9A3C-0F40-667DA0B4E3B3}"/>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endParaRPr lang="fr-FR" dirty="0"/>
          </a:p>
        </p:txBody>
      </p:sp>
      <p:sp>
        <p:nvSpPr>
          <p:cNvPr id="8" name="Text Placeholder 17">
            <a:extLst>
              <a:ext uri="{FF2B5EF4-FFF2-40B4-BE49-F238E27FC236}">
                <a16:creationId xmlns:a16="http://schemas.microsoft.com/office/drawing/2014/main" id="{E0B9A2A4-64A6-2672-8BAF-A21EDA7B769E}"/>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276199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number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AC3F83-D1A8-34E6-724C-FFFFCC1506FE}"/>
              </a:ext>
              <a:ext uri="{C183D7F6-B498-43B3-948B-1728B52AA6E4}">
                <adec:decorative xmlns:adec="http://schemas.microsoft.com/office/drawing/2017/decorative" val="1"/>
              </a:ext>
            </a:extLst>
          </p:cNvPr>
          <p:cNvSpPr>
            <a:spLocks noGrp="1"/>
          </p:cNvSpPr>
          <p:nvPr>
            <p:ph type="body" sz="quarter" idx="21"/>
          </p:nvPr>
        </p:nvSpPr>
        <p:spPr>
          <a:xfrm>
            <a:off x="3343275" y="673361"/>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895546" y="1503363"/>
            <a:ext cx="3168454" cy="3778250"/>
          </a:xfrm>
          <a:prstGeom prst="rect">
            <a:avLst/>
          </a:prstGeom>
        </p:spPr>
        <p:txBody>
          <a:bodyPr anchor="ctr"/>
          <a:lstStyle>
            <a:lvl1pPr algn="ctr">
              <a:defRPr sz="1200"/>
            </a:lvl1pPr>
          </a:lstStyle>
          <a:p>
            <a:endParaRPr lang="fr-FR" dirty="0"/>
          </a:p>
        </p:txBody>
      </p:sp>
      <p:sp>
        <p:nvSpPr>
          <p:cNvPr id="3" name="Title 3">
            <a:extLst>
              <a:ext uri="{FF2B5EF4-FFF2-40B4-BE49-F238E27FC236}">
                <a16:creationId xmlns:a16="http://schemas.microsoft.com/office/drawing/2014/main" id="{8F08CFA7-8AB6-F4DA-98BA-7FFEDA529EDA}"/>
              </a:ext>
            </a:extLst>
          </p:cNvPr>
          <p:cNvSpPr>
            <a:spLocks noGrp="1"/>
          </p:cNvSpPr>
          <p:nvPr>
            <p:ph type="title"/>
          </p:nvPr>
        </p:nvSpPr>
        <p:spPr>
          <a:xfrm>
            <a:off x="4254807" y="1514474"/>
            <a:ext cx="2605249" cy="1816100"/>
          </a:xfrm>
        </p:spPr>
        <p:txBody>
          <a:bodyPr/>
          <a:lstStyle>
            <a:lvl1pPr>
              <a:defRPr lang="fr-FR" sz="240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Click to edit Master title style</a:t>
            </a:r>
            <a:endParaRPr lang="fr-FR" dirty="0"/>
          </a:p>
        </p:txBody>
      </p:sp>
      <p:sp>
        <p:nvSpPr>
          <p:cNvPr id="6" name="Text Placeholder 14">
            <a:extLst>
              <a:ext uri="{FF2B5EF4-FFF2-40B4-BE49-F238E27FC236}">
                <a16:creationId xmlns:a16="http://schemas.microsoft.com/office/drawing/2014/main" id="{1185920D-C02B-2B27-7A34-8DC02C2D3DD7}"/>
              </a:ext>
            </a:extLst>
          </p:cNvPr>
          <p:cNvSpPr>
            <a:spLocks noGrp="1"/>
          </p:cNvSpPr>
          <p:nvPr>
            <p:ph type="body" sz="quarter" idx="20" hasCustomPrompt="1"/>
          </p:nvPr>
        </p:nvSpPr>
        <p:spPr>
          <a:xfrm>
            <a:off x="4289696" y="3565034"/>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dirty="0"/>
              <a:t>123</a:t>
            </a:r>
            <a:endParaRPr lang="fr-FR" dirty="0"/>
          </a:p>
        </p:txBody>
      </p:sp>
      <p:sp>
        <p:nvSpPr>
          <p:cNvPr id="4" name="Footer Placeholder 1" descr="Titre de la diapositive">
            <a:extLst>
              <a:ext uri="{FF2B5EF4-FFF2-40B4-BE49-F238E27FC236}">
                <a16:creationId xmlns:a16="http://schemas.microsoft.com/office/drawing/2014/main" id="{88D07F8D-4761-7BF7-EEE6-016EE7F8C8DD}"/>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42027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a:lstStyle>
            <a:lvl1pPr>
              <a:defRPr sz="5400">
                <a:solidFill>
                  <a:schemeClr val="bg2"/>
                </a:solidFill>
              </a:defRPr>
            </a:lvl1pPr>
          </a:lstStyle>
          <a:p>
            <a:r>
              <a:rPr lang="en-US" dirty="0" err="1"/>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anchor="ctr"/>
          <a:lstStyle>
            <a:lvl1pPr algn="ctr">
              <a:lnSpc>
                <a:spcPct val="100000"/>
              </a:lnSpc>
              <a:spcAft>
                <a:spcPts val="0"/>
              </a:spcAft>
              <a:defRPr sz="1800">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en-US" dirty="0"/>
              <a:t>01</a:t>
            </a:r>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anchor="t"/>
          <a:lstStyle>
            <a:lvl1pPr>
              <a:lnSpc>
                <a:spcPct val="100000"/>
              </a:lnSpc>
              <a:spcAft>
                <a:spcPts val="0"/>
              </a:spcAft>
              <a:defRPr sz="2000">
                <a:solidFill>
                  <a:schemeClr val="bg2"/>
                </a:solidFill>
                <a:latin typeface="Marianne" panose="02000000000000000000" pitchFamily="2" charset="0"/>
              </a:defRPr>
            </a:lvl1pPr>
            <a:lvl2pPr>
              <a:spcAft>
                <a:spcPts val="0"/>
              </a:spcAft>
              <a:defRPr sz="2000">
                <a:solidFill>
                  <a:schemeClr val="tx2"/>
                </a:solidFill>
                <a:latin typeface="Marianne" panose="02000000000000000000" pitchFamily="2" charset="0"/>
              </a:defRPr>
            </a:lvl2pPr>
            <a:lvl3pPr>
              <a:spcAft>
                <a:spcPts val="0"/>
              </a:spcAft>
              <a:defRPr sz="2000">
                <a:solidFill>
                  <a:schemeClr val="tx2"/>
                </a:solidFill>
                <a:latin typeface="Marianne" panose="02000000000000000000" pitchFamily="2" charset="0"/>
              </a:defRPr>
            </a:lvl3pPr>
            <a:lvl4pPr>
              <a:spcAft>
                <a:spcPts val="0"/>
              </a:spcAft>
              <a:defRPr sz="2000">
                <a:solidFill>
                  <a:schemeClr val="tx2"/>
                </a:solidFill>
                <a:latin typeface="Marianne" panose="02000000000000000000" pitchFamily="2" charset="0"/>
              </a:defRPr>
            </a:lvl4pPr>
            <a:lvl5pPr>
              <a:spcAft>
                <a:spcPts val="0"/>
              </a:spcAft>
              <a:defRPr sz="2000">
                <a:solidFill>
                  <a:schemeClr val="tx2"/>
                </a:solidFill>
                <a:latin typeface="Marianne" panose="02000000000000000000" pitchFamily="2" charset="0"/>
              </a:defRPr>
            </a:lvl5pPr>
            <a:lvl6pPr>
              <a:spcAft>
                <a:spcPts val="0"/>
              </a:spcAft>
              <a:defRPr sz="2000">
                <a:solidFill>
                  <a:schemeClr val="tx2"/>
                </a:solidFill>
                <a:latin typeface="Marianne" panose="02000000000000000000" pitchFamily="2" charset="0"/>
              </a:defRPr>
            </a:lvl6pPr>
            <a:lvl7pPr>
              <a:spcAft>
                <a:spcPts val="0"/>
              </a:spcAft>
              <a:defRPr sz="2000">
                <a:solidFill>
                  <a:schemeClr val="tx2"/>
                </a:solidFill>
                <a:latin typeface="Marianne" panose="02000000000000000000" pitchFamily="2" charset="0"/>
              </a:defRPr>
            </a:lvl7pPr>
            <a:lvl8pPr>
              <a:spcAft>
                <a:spcPts val="0"/>
              </a:spcAft>
              <a:defRPr sz="2000">
                <a:solidFill>
                  <a:schemeClr val="tx2"/>
                </a:solidFill>
                <a:latin typeface="Marianne" panose="02000000000000000000" pitchFamily="2" charset="0"/>
              </a:defRPr>
            </a:lvl8pPr>
            <a:lvl9pPr>
              <a:spcAft>
                <a:spcPts val="0"/>
              </a:spcAft>
              <a:defRPr sz="2000">
                <a:solidFill>
                  <a:schemeClr val="tx2"/>
                </a:solidFill>
                <a:latin typeface="Marianne" panose="02000000000000000000" pitchFamily="2" charset="0"/>
              </a:defRPr>
            </a:lvl9pPr>
          </a:lstStyle>
          <a:p>
            <a:pPr lvl="0"/>
            <a:r>
              <a:rPr lang="en-US" dirty="0"/>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anchor="ctr"/>
          <a:lstStyle>
            <a:lvl1pPr algn="r">
              <a:lnSpc>
                <a:spcPct val="100000"/>
              </a:lnSpc>
              <a:spcAft>
                <a:spcPts val="0"/>
              </a:spcAft>
              <a:defRPr sz="1200">
                <a:solidFill>
                  <a:schemeClr val="bg2"/>
                </a:solidFill>
                <a:latin typeface="Marianne" panose="02000000000000000000" pitchFamily="2" charset="0"/>
              </a:defRPr>
            </a:lvl1pPr>
            <a:lvl2pPr algn="r">
              <a:lnSpc>
                <a:spcPct val="100000"/>
              </a:lnSpc>
              <a:spcAft>
                <a:spcPts val="0"/>
              </a:spcAft>
              <a:defRPr sz="1200">
                <a:solidFill>
                  <a:schemeClr val="tx2"/>
                </a:solidFill>
                <a:latin typeface="Marianne" panose="02000000000000000000" pitchFamily="2" charset="0"/>
              </a:defRPr>
            </a:lvl2pPr>
            <a:lvl3pPr algn="r">
              <a:lnSpc>
                <a:spcPct val="100000"/>
              </a:lnSpc>
              <a:spcAft>
                <a:spcPts val="0"/>
              </a:spcAft>
              <a:defRPr sz="1200">
                <a:solidFill>
                  <a:schemeClr val="tx2"/>
                </a:solidFill>
                <a:latin typeface="Marianne" panose="02000000000000000000" pitchFamily="2" charset="0"/>
              </a:defRPr>
            </a:lvl3pPr>
            <a:lvl4pPr algn="r">
              <a:lnSpc>
                <a:spcPct val="100000"/>
              </a:lnSpc>
              <a:spcAft>
                <a:spcPts val="0"/>
              </a:spcAft>
              <a:defRPr sz="1200">
                <a:solidFill>
                  <a:schemeClr val="tx2"/>
                </a:solidFill>
                <a:latin typeface="Marianne" panose="02000000000000000000" pitchFamily="2" charset="0"/>
              </a:defRPr>
            </a:lvl4pPr>
            <a:lvl5pPr algn="r">
              <a:lnSpc>
                <a:spcPct val="100000"/>
              </a:lnSpc>
              <a:spcAft>
                <a:spcPts val="0"/>
              </a:spcAft>
              <a:defRPr sz="1200">
                <a:solidFill>
                  <a:schemeClr val="tx2"/>
                </a:solidFill>
                <a:latin typeface="Marianne" panose="02000000000000000000" pitchFamily="2" charset="0"/>
              </a:defRPr>
            </a:lvl5pPr>
            <a:lvl6pPr algn="r">
              <a:lnSpc>
                <a:spcPct val="100000"/>
              </a:lnSpc>
              <a:spcAft>
                <a:spcPts val="0"/>
              </a:spcAft>
              <a:defRPr sz="1200">
                <a:solidFill>
                  <a:schemeClr val="tx2"/>
                </a:solidFill>
                <a:latin typeface="Marianne" panose="02000000000000000000" pitchFamily="2" charset="0"/>
              </a:defRPr>
            </a:lvl6pPr>
            <a:lvl7pPr algn="r">
              <a:lnSpc>
                <a:spcPct val="100000"/>
              </a:lnSpc>
              <a:spcAft>
                <a:spcPts val="0"/>
              </a:spcAft>
              <a:defRPr sz="1200">
                <a:solidFill>
                  <a:schemeClr val="tx2"/>
                </a:solidFill>
                <a:latin typeface="Marianne" panose="02000000000000000000" pitchFamily="2" charset="0"/>
              </a:defRPr>
            </a:lvl7pPr>
            <a:lvl8pPr algn="r">
              <a:lnSpc>
                <a:spcPct val="100000"/>
              </a:lnSpc>
              <a:spcAft>
                <a:spcPts val="0"/>
              </a:spcAft>
              <a:defRPr sz="1200">
                <a:solidFill>
                  <a:schemeClr val="tx2"/>
                </a:solidFill>
                <a:latin typeface="Marianne" panose="02000000000000000000" pitchFamily="2" charset="0"/>
              </a:defRPr>
            </a:lvl8pPr>
            <a:lvl9pPr algn="r">
              <a:lnSpc>
                <a:spcPct val="100000"/>
              </a:lnSpc>
              <a:spcAft>
                <a:spcPts val="0"/>
              </a:spcAft>
              <a:defRPr sz="1200">
                <a:solidFill>
                  <a:schemeClr val="tx2"/>
                </a:solidFill>
                <a:latin typeface="Marianne" panose="02000000000000000000" pitchFamily="2" charset="0"/>
              </a:defRPr>
            </a:lvl9pPr>
          </a:lstStyle>
          <a:p>
            <a:pPr lvl="0"/>
            <a:r>
              <a:rPr lang="en-US" dirty="0"/>
              <a:t>01</a:t>
            </a:r>
            <a:endParaRPr lang="fr-FR" dirty="0"/>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3042056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Char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7" name="Title 3">
            <a:extLst>
              <a:ext uri="{FF2B5EF4-FFF2-40B4-BE49-F238E27FC236}">
                <a16:creationId xmlns:a16="http://schemas.microsoft.com/office/drawing/2014/main" id="{3C60418B-2E1D-D66E-38F3-6CB927ED7556}"/>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arianne bold"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a:t>
            </a:r>
            <a:endParaRPr lang="fr-FR" dirty="0"/>
          </a:p>
        </p:txBody>
      </p:sp>
      <p:sp>
        <p:nvSpPr>
          <p:cNvPr id="10" name="Text Placeholder 9">
            <a:extLst>
              <a:ext uri="{FF2B5EF4-FFF2-40B4-BE49-F238E27FC236}">
                <a16:creationId xmlns:a16="http://schemas.microsoft.com/office/drawing/2014/main" id="{D0F55DBC-EA87-C4AB-7F95-69264113C1FD}"/>
              </a:ext>
            </a:extLst>
          </p:cNvPr>
          <p:cNvSpPr>
            <a:spLocks noGrp="1"/>
          </p:cNvSpPr>
          <p:nvPr>
            <p:ph type="body" sz="quarter" idx="24"/>
          </p:nvPr>
        </p:nvSpPr>
        <p:spPr>
          <a:xfrm>
            <a:off x="898525" y="2768599"/>
            <a:ext cx="4695825" cy="2513013"/>
          </a:xfrm>
        </p:spPr>
        <p:txBody>
          <a:bodyPr/>
          <a:lstStyle>
            <a:lvl2pPr>
              <a:defRPr>
                <a:solidFill>
                  <a:schemeClr val="accent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9" name="Text Placeholder 6">
            <a:extLst>
              <a:ext uri="{FF2B5EF4-FFF2-40B4-BE49-F238E27FC236}">
                <a16:creationId xmlns:a16="http://schemas.microsoft.com/office/drawing/2014/main" id="{46893FC9-F0EC-B54C-67BE-40F04D48BB65}"/>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50"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dirty="0"/>
              <a:t>00</a:t>
            </a:r>
          </a:p>
          <a:p>
            <a:pPr lvl="1"/>
            <a:r>
              <a:rPr lang="en-US" dirty="0"/>
              <a:t>Second level</a:t>
            </a:r>
          </a:p>
        </p:txBody>
      </p:sp>
      <p:sp>
        <p:nvSpPr>
          <p:cNvPr id="4" name="Footer Placeholder 1" descr="Titre de la diapositive">
            <a:extLst>
              <a:ext uri="{FF2B5EF4-FFF2-40B4-BE49-F238E27FC236}">
                <a16:creationId xmlns:a16="http://schemas.microsoft.com/office/drawing/2014/main" id="{E844E8FD-F98E-A2D2-BBBE-73168C9ED889}"/>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812842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Char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3"/>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5" name="Title 3">
            <a:extLst>
              <a:ext uri="{FF2B5EF4-FFF2-40B4-BE49-F238E27FC236}">
                <a16:creationId xmlns:a16="http://schemas.microsoft.com/office/drawing/2014/main" id="{CF01B123-037E-0ACA-27D3-748F2BB46B74}"/>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arianne bold" panose="02000000000000000000" pitchFamily="2" charset="0"/>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a:t>
            </a:r>
            <a:endParaRPr lang="fr-FR" dirty="0"/>
          </a:p>
        </p:txBody>
      </p:sp>
      <p:sp>
        <p:nvSpPr>
          <p:cNvPr id="6" name="Text Placeholder 9">
            <a:extLst>
              <a:ext uri="{FF2B5EF4-FFF2-40B4-BE49-F238E27FC236}">
                <a16:creationId xmlns:a16="http://schemas.microsoft.com/office/drawing/2014/main" id="{2FB734C1-790F-9EA8-2ECA-163C282677AE}"/>
              </a:ext>
            </a:extLst>
          </p:cNvPr>
          <p:cNvSpPr>
            <a:spLocks noGrp="1"/>
          </p:cNvSpPr>
          <p:nvPr>
            <p:ph type="body" sz="quarter" idx="24"/>
          </p:nvPr>
        </p:nvSpPr>
        <p:spPr>
          <a:xfrm>
            <a:off x="898525" y="1869439"/>
            <a:ext cx="4695825" cy="39471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3" name="Picture Placeholder 2">
            <a:extLst>
              <a:ext uri="{FF2B5EF4-FFF2-40B4-BE49-F238E27FC236}">
                <a16:creationId xmlns:a16="http://schemas.microsoft.com/office/drawing/2014/main" id="{EADFF708-0FB3-685B-C686-295554457046}"/>
              </a:ext>
            </a:extLst>
          </p:cNvPr>
          <p:cNvSpPr>
            <a:spLocks noGrp="1"/>
          </p:cNvSpPr>
          <p:nvPr>
            <p:ph type="pic" sz="quarter" idx="42"/>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latin typeface="Marianne Light" panose="02000000000000000000" pitchFamily="2" charset="0"/>
              </a:defRPr>
            </a:lvl1pPr>
          </a:lstStyle>
          <a:p>
            <a:pPr lvl="0" algn="ctr"/>
            <a:endParaRPr lang="fr-FR" dirty="0"/>
          </a:p>
        </p:txBody>
      </p:sp>
      <p:sp>
        <p:nvSpPr>
          <p:cNvPr id="2" name="Footer Placeholder 1">
            <a:extLst>
              <a:ext uri="{FF2B5EF4-FFF2-40B4-BE49-F238E27FC236}">
                <a16:creationId xmlns:a16="http://schemas.microsoft.com/office/drawing/2014/main" id="{F794DCB3-F137-1C1F-6575-0FA5D71922DF}"/>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601645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Chart">
    <p:spTree>
      <p:nvGrpSpPr>
        <p:cNvPr id="1" name=""/>
        <p:cNvGrpSpPr/>
        <p:nvPr/>
      </p:nvGrpSpPr>
      <p:grpSpPr>
        <a:xfrm>
          <a:off x="0" y="0"/>
          <a:ext cx="0" cy="0"/>
          <a:chOff x="0" y="0"/>
          <a:chExt cx="0" cy="0"/>
        </a:xfrm>
      </p:grpSpPr>
      <p:sp>
        <p:nvSpPr>
          <p:cNvPr id="4" name="Title 29">
            <a:extLst>
              <a:ext uri="{FF2B5EF4-FFF2-40B4-BE49-F238E27FC236}">
                <a16:creationId xmlns:a16="http://schemas.microsoft.com/office/drawing/2014/main" id="{797DF96C-3C33-3D76-6839-75145C9DD3E4}"/>
              </a:ext>
            </a:extLst>
          </p:cNvPr>
          <p:cNvSpPr>
            <a:spLocks noGrp="1"/>
          </p:cNvSpPr>
          <p:nvPr>
            <p:ph type="title" hasCustomPrompt="1"/>
          </p:nvPr>
        </p:nvSpPr>
        <p:spPr>
          <a:xfrm>
            <a:off x="907256" y="574674"/>
            <a:ext cx="5079208" cy="1463935"/>
          </a:xfrm>
        </p:spPr>
        <p:txBody>
          <a:bodyPr anchor="t"/>
          <a:lstStyle>
            <a:lvl1pPr>
              <a:defRPr sz="5400" spc="-20">
                <a:solidFill>
                  <a:schemeClr val="bg2"/>
                </a:solidFill>
              </a:defRPr>
            </a:lvl1pPr>
          </a:lstStyle>
          <a:p>
            <a:r>
              <a:rPr lang="en-US" dirty="0"/>
              <a:t>Click to edit title</a:t>
            </a:r>
            <a:endParaRPr lang="fr-FR" dirty="0"/>
          </a:p>
        </p:txBody>
      </p:sp>
      <p:sp>
        <p:nvSpPr>
          <p:cNvPr id="5" name="Text Placeholder 14">
            <a:extLst>
              <a:ext uri="{FF2B5EF4-FFF2-40B4-BE49-F238E27FC236}">
                <a16:creationId xmlns:a16="http://schemas.microsoft.com/office/drawing/2014/main" id="{E308E211-1357-9D8A-065D-ADD423A6D090}"/>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a:solidFill>
                  <a:schemeClr val="bg2"/>
                </a:solidFill>
                <a:latin typeface="Marianne bold" panose="02000000000000000000" pitchFamily="2" charset="0"/>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solidFill>
        </p:spPr>
        <p:txBody>
          <a:bodyPr lIns="360000" tIns="216000" rIns="180000" anchor="t"/>
          <a:lstStyle>
            <a:lvl1pPr>
              <a:lnSpc>
                <a:spcPct val="100000"/>
              </a:lnSpc>
              <a:spcAft>
                <a:spcPts val="2400"/>
              </a:spcAft>
              <a:defRPr sz="1800">
                <a:solidFill>
                  <a:schemeClr val="tx2"/>
                </a:solidFill>
                <a:latin typeface="Marianne bold"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lumMod val="40000"/>
              <a:lumOff val="60000"/>
            </a:schemeClr>
          </a:solidFill>
        </p:spPr>
        <p:txBody>
          <a:bodyPr anchor="ctr"/>
          <a:lstStyle>
            <a:lvl1pPr algn="ctr">
              <a:lnSpc>
                <a:spcPct val="100000"/>
              </a:lnSpc>
              <a:spcAft>
                <a:spcPts val="0"/>
              </a:spcAft>
              <a:defRPr sz="3800">
                <a:solidFill>
                  <a:schemeClr val="accent3">
                    <a:alpha val="0"/>
                  </a:schemeClr>
                </a:solidFill>
                <a:latin typeface="Marianne bold"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rgbClr val="E793BE"/>
          </a:solidFill>
        </p:spPr>
        <p:txBody>
          <a:bodyPr lIns="360000" tIns="216000" rIns="180000" anchor="t"/>
          <a:lstStyle>
            <a:lvl1pPr>
              <a:lnSpc>
                <a:spcPct val="100000"/>
              </a:lnSpc>
              <a:spcAft>
                <a:spcPts val="2400"/>
              </a:spcAft>
              <a:defRPr sz="1800">
                <a:solidFill>
                  <a:schemeClr val="tx2"/>
                </a:solidFill>
                <a:latin typeface="Marianne bold" panose="02000000000000000000" pitchFamily="2" charset="0"/>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38" name="Text Placeholder 14">
            <a:extLst>
              <a:ext uri="{FF2B5EF4-FFF2-40B4-BE49-F238E27FC236}">
                <a16:creationId xmlns:a16="http://schemas.microsoft.com/office/drawing/2014/main" id="{34C2A4D5-C1C7-CE6A-573B-D84643263774}"/>
              </a:ext>
              <a:ext uri="{C183D7F6-B498-43B3-948B-1728B52AA6E4}">
                <adec:decorative xmlns:adec="http://schemas.microsoft.com/office/drawing/2017/decorative" val="1"/>
              </a:ext>
            </a:extLst>
          </p:cNvPr>
          <p:cNvSpPr>
            <a:spLocks noGrp="1"/>
          </p:cNvSpPr>
          <p:nvPr>
            <p:ph type="body" sz="quarter" idx="36"/>
          </p:nvPr>
        </p:nvSpPr>
        <p:spPr>
          <a:xfrm>
            <a:off x="4312064" y="2767024"/>
            <a:ext cx="609980" cy="609980"/>
          </a:xfrm>
          <a:prstGeom prst="ellipse">
            <a:avLst/>
          </a:prstGeom>
          <a:solidFill>
            <a:srgbClr val="EFC9DC"/>
          </a:solidFill>
        </p:spPr>
        <p:txBody>
          <a:bodyPr anchor="ctr"/>
          <a:lstStyle>
            <a:lvl1pPr algn="ctr">
              <a:lnSpc>
                <a:spcPct val="100000"/>
              </a:lnSpc>
              <a:spcAft>
                <a:spcPts val="0"/>
              </a:spcAft>
              <a:defRPr sz="3800">
                <a:solidFill>
                  <a:schemeClr val="accent3">
                    <a:alpha val="0"/>
                  </a:schemeClr>
                </a:solidFill>
                <a:latin typeface="Marianne bold"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39" name="Picture Placeholder 12">
            <a:extLst>
              <a:ext uri="{FF2B5EF4-FFF2-40B4-BE49-F238E27FC236}">
                <a16:creationId xmlns:a16="http://schemas.microsoft.com/office/drawing/2014/main" id="{51E78D8C-7DD4-2D3E-69E6-42759AEED092}"/>
              </a:ext>
            </a:extLst>
          </p:cNvPr>
          <p:cNvSpPr>
            <a:spLocks noGrp="1"/>
          </p:cNvSpPr>
          <p:nvPr>
            <p:ph type="pic" sz="quarter" idx="17" hasCustomPrompt="1"/>
          </p:nvPr>
        </p:nvSpPr>
        <p:spPr>
          <a:xfrm>
            <a:off x="4360267"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tx2"/>
          </a:solidFill>
        </p:spPr>
        <p:txBody>
          <a:bodyPr lIns="360000" tIns="216000" rIns="180000" anchor="t"/>
          <a:lstStyle>
            <a:lvl1pPr>
              <a:lnSpc>
                <a:spcPct val="100000"/>
              </a:lnSpc>
              <a:spcAft>
                <a:spcPts val="2400"/>
              </a:spcAft>
              <a:defRPr sz="1800">
                <a:solidFill>
                  <a:schemeClr val="bg1"/>
                </a:solidFill>
                <a:latin typeface="Marianne bold" panose="02000000000000000000" pitchFamily="2" charset="0"/>
              </a:defRPr>
            </a:lvl1pPr>
            <a:lvl2pPr>
              <a:lnSpc>
                <a:spcPct val="100000"/>
              </a:lnSpc>
              <a:spcAft>
                <a:spcPts val="0"/>
              </a:spcAft>
              <a:defRPr sz="1200">
                <a:solidFill>
                  <a:schemeClr val="bg1"/>
                </a:solidFill>
                <a:latin typeface="Marianne" panose="02000000000000000000" pitchFamily="2" charset="0"/>
              </a:defRPr>
            </a:lvl2pPr>
            <a:lvl3pPr>
              <a:lnSpc>
                <a:spcPct val="100000"/>
              </a:lnSpc>
              <a:spcAft>
                <a:spcPts val="0"/>
              </a:spcAft>
              <a:defRPr sz="1200">
                <a:solidFill>
                  <a:schemeClr val="bg1"/>
                </a:solidFill>
                <a:latin typeface="Marianne" panose="02000000000000000000" pitchFamily="2" charset="0"/>
              </a:defRPr>
            </a:lvl3pPr>
            <a:lvl4pPr>
              <a:lnSpc>
                <a:spcPct val="100000"/>
              </a:lnSpc>
              <a:spcAft>
                <a:spcPts val="0"/>
              </a:spcAft>
              <a:defRPr sz="1200">
                <a:solidFill>
                  <a:schemeClr val="bg1"/>
                </a:solidFill>
                <a:latin typeface="Marianne" panose="02000000000000000000" pitchFamily="2" charset="0"/>
              </a:defRPr>
            </a:lvl4pPr>
            <a:lvl5pPr>
              <a:lnSpc>
                <a:spcPct val="100000"/>
              </a:lnSpc>
              <a:spcAft>
                <a:spcPts val="0"/>
              </a:spcAft>
              <a:defRPr sz="1200">
                <a:solidFill>
                  <a:schemeClr val="bg1"/>
                </a:solidFill>
                <a:latin typeface="Marianne" panose="02000000000000000000" pitchFamily="2" charset="0"/>
              </a:defRPr>
            </a:lvl5pPr>
            <a:lvl6pPr>
              <a:lnSpc>
                <a:spcPct val="100000"/>
              </a:lnSpc>
              <a:spcAft>
                <a:spcPts val="0"/>
              </a:spcAft>
              <a:defRPr sz="1200">
                <a:solidFill>
                  <a:schemeClr val="bg1"/>
                </a:solidFill>
                <a:latin typeface="Marianne" panose="02000000000000000000" pitchFamily="2" charset="0"/>
              </a:defRPr>
            </a:lvl6pPr>
            <a:lvl7pPr>
              <a:lnSpc>
                <a:spcPct val="100000"/>
              </a:lnSpc>
              <a:spcAft>
                <a:spcPts val="0"/>
              </a:spcAft>
              <a:defRPr sz="1200">
                <a:solidFill>
                  <a:schemeClr val="bg1"/>
                </a:solidFill>
                <a:latin typeface="Marianne" panose="02000000000000000000" pitchFamily="2" charset="0"/>
              </a:defRPr>
            </a:lvl7pPr>
            <a:lvl8pPr>
              <a:lnSpc>
                <a:spcPct val="100000"/>
              </a:lnSpc>
              <a:spcAft>
                <a:spcPts val="0"/>
              </a:spcAft>
              <a:defRPr sz="1200">
                <a:solidFill>
                  <a:schemeClr val="bg1"/>
                </a:solidFill>
                <a:latin typeface="Marianne" panose="02000000000000000000" pitchFamily="2" charset="0"/>
              </a:defRPr>
            </a:lvl8pPr>
            <a:lvl9pPr>
              <a:lnSpc>
                <a:spcPct val="100000"/>
              </a:lnSpc>
              <a:spcAft>
                <a:spcPts val="0"/>
              </a:spcAft>
              <a:defRPr sz="1200">
                <a:solidFill>
                  <a:schemeClr val="bg1"/>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lumMod val="20000"/>
              <a:lumOff val="80000"/>
            </a:schemeClr>
          </a:solidFill>
        </p:spPr>
        <p:txBody>
          <a:bodyPr anchor="ctr"/>
          <a:lstStyle>
            <a:lvl1pPr algn="ctr">
              <a:lnSpc>
                <a:spcPct val="100000"/>
              </a:lnSpc>
              <a:spcAft>
                <a:spcPts val="0"/>
              </a:spcAft>
              <a:defRPr sz="3800">
                <a:solidFill>
                  <a:schemeClr val="accent3">
                    <a:alpha val="0"/>
                  </a:schemeClr>
                </a:solidFill>
                <a:latin typeface="Marianne bold"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Picto</a:t>
            </a:r>
          </a:p>
        </p:txBody>
      </p:sp>
      <p:sp>
        <p:nvSpPr>
          <p:cNvPr id="7" name="Text Placeholder 17">
            <a:extLst>
              <a:ext uri="{FF2B5EF4-FFF2-40B4-BE49-F238E27FC236}">
                <a16:creationId xmlns:a16="http://schemas.microsoft.com/office/drawing/2014/main" id="{3F7AEFC3-DF14-E900-2853-D80DE5200D22}"/>
              </a:ext>
              <a:ext uri="{C183D7F6-B498-43B3-948B-1728B52AA6E4}">
                <adec:decorative xmlns:adec="http://schemas.microsoft.com/office/drawing/2017/decorative" val="1"/>
              </a:ext>
            </a:extLst>
          </p:cNvPr>
          <p:cNvSpPr>
            <a:spLocks noGrp="1"/>
          </p:cNvSpPr>
          <p:nvPr>
            <p:ph type="body" sz="quarter" idx="39"/>
          </p:nvPr>
        </p:nvSpPr>
        <p:spPr>
          <a:xfrm>
            <a:off x="10630332" y="6180224"/>
            <a:ext cx="896649" cy="444679"/>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vl6pPr>
              <a:defRPr sz="100">
                <a:solidFill>
                  <a:schemeClr val="tx2">
                    <a:alpha val="0"/>
                  </a:schemeClr>
                </a:solidFill>
              </a:defRPr>
            </a:lvl6pPr>
            <a:lvl7pPr>
              <a:defRPr sz="100">
                <a:solidFill>
                  <a:schemeClr val="tx2">
                    <a:alpha val="0"/>
                  </a:schemeClr>
                </a:solidFill>
              </a:defRPr>
            </a:lvl7pPr>
            <a:lvl8pPr>
              <a:defRPr sz="100">
                <a:solidFill>
                  <a:schemeClr val="tx2">
                    <a:alpha val="0"/>
                  </a:schemeClr>
                </a:solidFill>
              </a:defRPr>
            </a:lvl8pPr>
            <a:lvl9pPr>
              <a:defRPr sz="100">
                <a:solidFill>
                  <a:schemeClr val="tx2">
                    <a:alpha val="0"/>
                  </a:schemeClr>
                </a:solidFill>
              </a:defRPr>
            </a:lvl9pPr>
          </a:lstStyle>
          <a:p>
            <a:pPr lvl="0"/>
            <a:endParaRPr lang="fr-FR" dirty="0"/>
          </a:p>
        </p:txBody>
      </p:sp>
    </p:spTree>
    <p:extLst>
      <p:ext uri="{BB962C8B-B14F-4D97-AF65-F5344CB8AC3E}">
        <p14:creationId xmlns:p14="http://schemas.microsoft.com/office/powerpoint/2010/main" val="3016237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anchor="ctr"/>
          <a:lstStyle>
            <a:lvl1pPr algn="ctr">
              <a:lnSpc>
                <a:spcPct val="100000"/>
              </a:lnSpc>
              <a:spcAft>
                <a:spcPts val="0"/>
              </a:spcAft>
              <a:defRPr sz="3800">
                <a:solidFill>
                  <a:schemeClr val="accent3">
                    <a:alpha val="0"/>
                  </a:schemeClr>
                </a:solidFill>
                <a:latin typeface="Marianne bold" panose="02000000000000000000" pitchFamily="2" charset="0"/>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p:nvPr>
        </p:nvSpPr>
        <p:spPr>
          <a:xfrm>
            <a:off x="901701" y="1975464"/>
            <a:ext cx="660400" cy="660400"/>
          </a:xfrm>
          <a:prstGeom prst="ellipse">
            <a:avLst/>
          </a:prstGeom>
        </p:spPr>
        <p:txBody>
          <a:bodyPr anchor="ctr"/>
          <a:lstStyle>
            <a:lvl1pPr algn="ctr">
              <a:defRPr sz="800"/>
            </a:lvl1pPr>
          </a:lstStyle>
          <a:p>
            <a:endParaRPr lang="fr-FR" dirty="0"/>
          </a:p>
        </p:txBody>
      </p:sp>
      <p:sp>
        <p:nvSpPr>
          <p:cNvPr id="16" name="Title 29">
            <a:extLst>
              <a:ext uri="{FF2B5EF4-FFF2-40B4-BE49-F238E27FC236}">
                <a16:creationId xmlns:a16="http://schemas.microsoft.com/office/drawing/2014/main" id="{8696F007-0692-050C-3E59-5803D154D546}"/>
              </a:ext>
            </a:extLst>
          </p:cNvPr>
          <p:cNvSpPr>
            <a:spLocks noGrp="1"/>
          </p:cNvSpPr>
          <p:nvPr>
            <p:ph type="title"/>
          </p:nvPr>
        </p:nvSpPr>
        <p:spPr>
          <a:xfrm>
            <a:off x="1895185" y="574675"/>
            <a:ext cx="9720552" cy="711200"/>
          </a:xfrm>
        </p:spPr>
        <p:txBody>
          <a:bodyPr anchor="t"/>
          <a:lstStyle>
            <a:lvl1pPr>
              <a:defRPr sz="5400" spc="-20">
                <a:solidFill>
                  <a:schemeClr val="accent6"/>
                </a:solidFill>
              </a:defRPr>
            </a:lvl1pPr>
          </a:lstStyle>
          <a:p>
            <a:r>
              <a:rPr lang="en-US" dirty="0"/>
              <a:t>Click to edit Master title</a:t>
            </a:r>
            <a:endParaRPr lang="fr-FR" dirty="0"/>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p:nvPr>
        </p:nvSpPr>
        <p:spPr>
          <a:xfrm>
            <a:off x="1895186" y="2046104"/>
            <a:ext cx="9720551" cy="3730582"/>
          </a:xfrm>
        </p:spPr>
        <p:txBody>
          <a:bodyPr numCol="2" spcCol="576000" anchor="t"/>
          <a:lstStyle>
            <a:lvl1pPr>
              <a:lnSpc>
                <a:spcPct val="90000"/>
              </a:lnSpc>
              <a:spcAft>
                <a:spcPts val="2400"/>
              </a:spcAft>
              <a:defRPr sz="1600">
                <a:solidFill>
                  <a:schemeClr val="accent6"/>
                </a:solidFill>
                <a:latin typeface="Marianne bold" panose="02000000000000000000" pitchFamily="2" charset="0"/>
              </a:defRPr>
            </a:lvl1pPr>
            <a:lvl2pPr>
              <a:spcAft>
                <a:spcPts val="600"/>
              </a:spcAft>
              <a:defRPr sz="1200">
                <a:solidFill>
                  <a:schemeClr val="tx2"/>
                </a:solidFill>
                <a:latin typeface="Marianne Light" panose="02000000000000000000" pitchFamily="2" charset="0"/>
              </a:defRPr>
            </a:lvl2pPr>
            <a:lvl3pPr>
              <a:spcAft>
                <a:spcPts val="600"/>
              </a:spcAft>
              <a:defRPr sz="1200">
                <a:latin typeface="Marianne Light" panose="02000000000000000000" pitchFamily="2" charset="0"/>
              </a:defRPr>
            </a:lvl3pPr>
            <a:lvl4pPr>
              <a:spcAft>
                <a:spcPts val="600"/>
              </a:spcAft>
              <a:defRPr sz="1200">
                <a:latin typeface="Marianne Light" panose="02000000000000000000" pitchFamily="2" charset="0"/>
              </a:defRPr>
            </a:lvl4pPr>
            <a:lvl5pPr>
              <a:spcAft>
                <a:spcPts val="600"/>
              </a:spcAft>
              <a:defRPr sz="1200">
                <a:latin typeface="Marianne Light" panose="02000000000000000000" pitchFamily="2" charset="0"/>
              </a:defRPr>
            </a:lvl5pPr>
            <a:lvl6pPr>
              <a:spcAft>
                <a:spcPts val="600"/>
              </a:spcAft>
              <a:defRPr sz="1200">
                <a:latin typeface="Marianne Light" panose="02000000000000000000" pitchFamily="2" charset="0"/>
              </a:defRPr>
            </a:lvl6pPr>
            <a:lvl7pPr>
              <a:spcAft>
                <a:spcPts val="600"/>
              </a:spcAft>
              <a:defRPr sz="1200">
                <a:latin typeface="Marianne Light" panose="02000000000000000000" pitchFamily="2" charset="0"/>
              </a:defRPr>
            </a:lvl7pPr>
            <a:lvl8pPr>
              <a:spcAft>
                <a:spcPts val="600"/>
              </a:spcAft>
              <a:defRPr sz="1200">
                <a:latin typeface="Marianne Light" panose="02000000000000000000" pitchFamily="2" charset="0"/>
              </a:defRPr>
            </a:lvl8pPr>
            <a:lvl9pPr>
              <a:spcAft>
                <a:spcPts val="600"/>
              </a:spcAft>
              <a:defRPr sz="1200">
                <a:latin typeface="Marianne Light"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2" name="Footer Placeholder 1" descr="Titre de la diapositive">
            <a:extLst>
              <a:ext uri="{FF2B5EF4-FFF2-40B4-BE49-F238E27FC236}">
                <a16:creationId xmlns:a16="http://schemas.microsoft.com/office/drawing/2014/main" id="{25733B4B-3257-E5E2-40AE-6DDEDCC391ED}"/>
              </a:ext>
            </a:extLst>
          </p:cNvPr>
          <p:cNvSpPr>
            <a:spLocks noGrp="1"/>
          </p:cNvSpPr>
          <p:nvPr>
            <p:ph type="ftr" sz="quarter" idx="10"/>
          </p:nvPr>
        </p:nvSpPr>
        <p:spPr>
          <a:xfrm>
            <a:off x="571758" y="6311001"/>
            <a:ext cx="1856549" cy="235134"/>
          </a:xfrm>
          <a:prstGeom prst="rect">
            <a:avLst/>
          </a:prstGeom>
        </p:spPr>
        <p:txBody>
          <a:bodyPr/>
          <a:lstStyle>
            <a:lvl1pPr>
              <a:defRPr>
                <a:solidFill>
                  <a:schemeClr val="bg2"/>
                </a:solidFill>
              </a:defRPr>
            </a:lvl1pPr>
          </a:lstStyle>
          <a:p>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0699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p:nvPr>
        </p:nvSpPr>
        <p:spPr>
          <a:xfrm>
            <a:off x="642294" y="589580"/>
            <a:ext cx="622038" cy="622036"/>
          </a:xfrm>
          <a:prstGeom prst="ellipse">
            <a:avLst/>
          </a:prstGeom>
        </p:spPr>
        <p:txBody>
          <a:bodyPr anchor="ctr"/>
          <a:lstStyle>
            <a:lvl1pPr algn="ctr">
              <a:defRPr sz="1000"/>
            </a:lvl1pPr>
          </a:lstStyle>
          <a:p>
            <a:endParaRPr lang="fr-FR" dirty="0"/>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anchor="t"/>
          <a:lstStyle>
            <a:lvl1pPr>
              <a:defRPr sz="3600">
                <a:solidFill>
                  <a:schemeClr val="accent3"/>
                </a:solidFill>
                <a:latin typeface="Marianne" panose="02000000000000000000" pitchFamily="2" charset="0"/>
              </a:defRPr>
            </a:lvl1pPr>
          </a:lstStyle>
          <a:p>
            <a:r>
              <a:rPr lang="en-US" dirty="0"/>
              <a:t>Lorem ipsum dolor sit amet, consectetuer adipiscing elit. Maecenas porttitor congue massa. Fusce posuere, magna sed pulvinar </a:t>
            </a:r>
            <a:r>
              <a:rPr lang="en-US" dirty="0" err="1"/>
              <a:t>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dirty="0"/>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196124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85CD11-F9AA-5B7D-D43C-D50CEA1EC63D}"/>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ln w="19050">
            <a:solidFill>
              <a:schemeClr val="accent1">
                <a:lumMod val="40000"/>
                <a:lumOff val="60000"/>
              </a:schemeClr>
            </a:solidFill>
          </a:ln>
        </p:spPr>
        <p:txBody>
          <a:bodyPr wrap="square">
            <a:noAutofit/>
          </a:bodyPr>
          <a:lstStyle>
            <a:lvl1pPr>
              <a:defRPr sz="100">
                <a:solidFill>
                  <a:schemeClr val="tx2">
                    <a:alpha val="0"/>
                  </a:schemeClr>
                </a:solidFill>
              </a:defRPr>
            </a:lvl1pPr>
            <a:lvl5pPr>
              <a:defRPr/>
            </a:lvl5pPr>
          </a:lstStyle>
          <a:p>
            <a:pPr lvl="0"/>
            <a:endParaRPr lang="en-US" dirty="0"/>
          </a:p>
        </p:txBody>
      </p:sp>
      <p:sp>
        <p:nvSpPr>
          <p:cNvPr id="2" name="Text Placeholder 14">
            <a:extLst>
              <a:ext uri="{FF2B5EF4-FFF2-40B4-BE49-F238E27FC236}">
                <a16:creationId xmlns:a16="http://schemas.microsoft.com/office/drawing/2014/main" id="{50C3C129-1DBF-54BB-5B1D-4D0ADC287EE7}"/>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3800">
                <a:solidFill>
                  <a:schemeClr val="bg1"/>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en-US" dirty="0"/>
              <a:t>01</a:t>
            </a:r>
          </a:p>
        </p:txBody>
      </p:sp>
      <p:sp>
        <p:nvSpPr>
          <p:cNvPr id="10" name="Title 9">
            <a:extLst>
              <a:ext uri="{FF2B5EF4-FFF2-40B4-BE49-F238E27FC236}">
                <a16:creationId xmlns:a16="http://schemas.microsoft.com/office/drawing/2014/main" id="{3CB2426F-BABB-B082-919A-CF2EE54BDB58}"/>
              </a:ext>
            </a:extLst>
          </p:cNvPr>
          <p:cNvSpPr>
            <a:spLocks noGrp="1"/>
          </p:cNvSpPr>
          <p:nvPr>
            <p:ph type="title"/>
          </p:nvPr>
        </p:nvSpPr>
        <p:spPr>
          <a:xfrm>
            <a:off x="6551612" y="3548064"/>
            <a:ext cx="5089526" cy="2281237"/>
          </a:xfrm>
        </p:spPr>
        <p:txBody>
          <a:bodyPr anchor="t"/>
          <a:lstStyle>
            <a:lvl1pPr>
              <a:defRPr sz="5400">
                <a:solidFill>
                  <a:schemeClr val="bg2"/>
                </a:solidFill>
              </a:defRPr>
            </a:lvl1pPr>
          </a:lstStyle>
          <a:p>
            <a:r>
              <a:rPr lang="en-US" dirty="0"/>
              <a:t>Click to edit Master title style</a:t>
            </a:r>
            <a:endParaRPr lang="fr-FR" dirty="0"/>
          </a:p>
        </p:txBody>
      </p:sp>
      <p:pic>
        <p:nvPicPr>
          <p:cNvPr id="6" name="Graphic 5">
            <a:extLst>
              <a:ext uri="{FF2B5EF4-FFF2-40B4-BE49-F238E27FC236}">
                <a16:creationId xmlns:a16="http://schemas.microsoft.com/office/drawing/2014/main" id="{D04C8B7C-2023-3632-73B3-6E74EE8662E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65876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number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FAEA98C1-F017-CDD4-C336-F3024D4EB638}"/>
              </a:ext>
              <a:ext uri="{C183D7F6-B498-43B3-948B-1728B52AA6E4}">
                <adec:decorative xmlns:adec="http://schemas.microsoft.com/office/drawing/2017/decorative" val="1"/>
              </a:ext>
            </a:extLst>
          </p:cNvPr>
          <p:cNvSpPr>
            <a:spLocks noGrp="1"/>
          </p:cNvSpPr>
          <p:nvPr>
            <p:ph type="body" sz="quarter" idx="21"/>
          </p:nvPr>
        </p:nvSpPr>
        <p:spPr>
          <a:xfrm>
            <a:off x="3343275" y="673360"/>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arianne" panose="02000000000000000000" pitchFamily="2" charset="0"/>
              </a:defRPr>
            </a:lvl1pPr>
            <a:lvl2pPr>
              <a:defRPr sz="2400">
                <a:latin typeface="Marianne" panose="02000000000000000000" pitchFamily="2" charset="0"/>
              </a:defRPr>
            </a:lvl2pPr>
            <a:lvl3pPr>
              <a:defRPr sz="2400">
                <a:latin typeface="Marianne" panose="02000000000000000000" pitchFamily="2" charset="0"/>
              </a:defRPr>
            </a:lvl3pPr>
            <a:lvl4pPr>
              <a:defRPr sz="2400">
                <a:latin typeface="Marianne" panose="02000000000000000000" pitchFamily="2" charset="0"/>
              </a:defRPr>
            </a:lvl4pPr>
            <a:lvl5pPr>
              <a:defRPr sz="2400">
                <a:latin typeface="Marianne" panose="02000000000000000000" pitchFamily="2" charset="0"/>
              </a:defRPr>
            </a:lvl5pPr>
            <a:lvl6pPr>
              <a:defRPr sz="2400">
                <a:latin typeface="Marianne" panose="02000000000000000000" pitchFamily="2" charset="0"/>
              </a:defRPr>
            </a:lvl6pPr>
            <a:lvl7pPr>
              <a:defRPr sz="2400">
                <a:latin typeface="Marianne" panose="02000000000000000000" pitchFamily="2" charset="0"/>
              </a:defRPr>
            </a:lvl7pPr>
            <a:lvl8pPr>
              <a:defRPr sz="2400">
                <a:latin typeface="Marianne" panose="02000000000000000000" pitchFamily="2" charset="0"/>
              </a:defRPr>
            </a:lvl8pPr>
            <a:lvl9pPr>
              <a:defRPr sz="2400">
                <a:latin typeface="Marianne" panose="02000000000000000000" pitchFamily="2" charset="0"/>
              </a:defRPr>
            </a:lvl9pPr>
          </a:lstStyle>
          <a:p>
            <a:pPr lvl="0"/>
            <a:endParaRPr lang="fr-FR" dirty="0"/>
          </a:p>
        </p:txBody>
      </p:sp>
      <p:sp>
        <p:nvSpPr>
          <p:cNvPr id="14" name="Text Placeholder 14">
            <a:extLst>
              <a:ext uri="{FF2B5EF4-FFF2-40B4-BE49-F238E27FC236}">
                <a16:creationId xmlns:a16="http://schemas.microsoft.com/office/drawing/2014/main" id="{E5A12D32-406D-F3AB-AD94-169529A1837E}"/>
              </a:ext>
              <a:ext uri="{C183D7F6-B498-43B3-948B-1728B52AA6E4}">
                <adec:decorative xmlns:adec="http://schemas.microsoft.com/office/drawing/2017/decorative" val="1"/>
              </a:ext>
            </a:extLst>
          </p:cNvPr>
          <p:cNvSpPr>
            <a:spLocks noGrp="1"/>
          </p:cNvSpPr>
          <p:nvPr>
            <p:ph type="body" sz="quarter" idx="36"/>
          </p:nvPr>
        </p:nvSpPr>
        <p:spPr>
          <a:xfrm>
            <a:off x="2709862" y="1778000"/>
            <a:ext cx="1266825" cy="1266825"/>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p:nvPr>
        </p:nvSpPr>
        <p:spPr>
          <a:xfrm>
            <a:off x="2914650" y="1982789"/>
            <a:ext cx="857250" cy="857248"/>
          </a:xfrm>
          <a:prstGeom prst="ellipse">
            <a:avLst/>
          </a:prstGeom>
        </p:spPr>
        <p:txBody>
          <a:bodyPr anchor="ctr"/>
          <a:lstStyle>
            <a:lvl1pPr algn="ctr">
              <a:defRPr sz="1200"/>
            </a:lvl1pPr>
          </a:lstStyle>
          <a:p>
            <a:endParaRPr lang="fr-FR" dirty="0"/>
          </a:p>
        </p:txBody>
      </p:sp>
      <p:sp>
        <p:nvSpPr>
          <p:cNvPr id="7" name="Title 3">
            <a:extLst>
              <a:ext uri="{FF2B5EF4-FFF2-40B4-BE49-F238E27FC236}">
                <a16:creationId xmlns:a16="http://schemas.microsoft.com/office/drawing/2014/main" id="{955989C5-9DD3-061F-1AAD-6F43BED0EACC}"/>
              </a:ext>
            </a:extLst>
          </p:cNvPr>
          <p:cNvSpPr>
            <a:spLocks noGrp="1"/>
          </p:cNvSpPr>
          <p:nvPr>
            <p:ph type="title"/>
          </p:nvPr>
        </p:nvSpPr>
        <p:spPr>
          <a:xfrm>
            <a:off x="4254807" y="1514474"/>
            <a:ext cx="2605249" cy="1816100"/>
          </a:xfrm>
        </p:spPr>
        <p:txBody>
          <a:bodyPr/>
          <a:lstStyle>
            <a:lvl1pPr>
              <a:defRPr lang="fr-FR" sz="2400" kern="1200" spc="-20" dirty="0">
                <a:solidFill>
                  <a:schemeClr val="tx2"/>
                </a:solidFill>
                <a:latin typeface="Marianne" panose="02000000000000000000" pitchFamily="2" charset="0"/>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Click to edit Master title style</a:t>
            </a:r>
            <a:endParaRPr lang="fr-FR" dirty="0"/>
          </a:p>
        </p:txBody>
      </p:sp>
      <p:sp>
        <p:nvSpPr>
          <p:cNvPr id="8" name="Text Placeholder 14">
            <a:extLst>
              <a:ext uri="{FF2B5EF4-FFF2-40B4-BE49-F238E27FC236}">
                <a16:creationId xmlns:a16="http://schemas.microsoft.com/office/drawing/2014/main" id="{EFB85189-C4B3-9D34-441D-0C6A1BBA4AE1}"/>
              </a:ext>
            </a:extLst>
          </p:cNvPr>
          <p:cNvSpPr>
            <a:spLocks noGrp="1"/>
          </p:cNvSpPr>
          <p:nvPr>
            <p:ph type="body" sz="quarter" idx="20" hasCustomPrompt="1"/>
          </p:nvPr>
        </p:nvSpPr>
        <p:spPr>
          <a:xfrm>
            <a:off x="4289696" y="3565033"/>
            <a:ext cx="3549811" cy="1633909"/>
          </a:xfrm>
        </p:spPr>
        <p:txBody>
          <a:bodyPr anchor="ctr"/>
          <a:lstStyle>
            <a:lvl1pPr>
              <a:defRPr sz="13200">
                <a:solidFill>
                  <a:schemeClr val="bg2"/>
                </a:solidFill>
                <a:latin typeface="Marianne Medium" panose="02000000000000000000" pitchFamily="2" charset="0"/>
              </a:defRPr>
            </a:lvl1pPr>
            <a:lvl2pPr>
              <a:defRPr sz="13200">
                <a:solidFill>
                  <a:schemeClr val="bg2"/>
                </a:solidFill>
                <a:latin typeface="Marianne Medium" panose="02000000000000000000" pitchFamily="2" charset="0"/>
              </a:defRPr>
            </a:lvl2pPr>
            <a:lvl3pPr>
              <a:defRPr sz="13200">
                <a:solidFill>
                  <a:schemeClr val="bg2"/>
                </a:solidFill>
                <a:latin typeface="Marianne Medium" panose="02000000000000000000" pitchFamily="2" charset="0"/>
              </a:defRPr>
            </a:lvl3pPr>
            <a:lvl4pPr>
              <a:defRPr sz="13200">
                <a:solidFill>
                  <a:schemeClr val="bg2"/>
                </a:solidFill>
                <a:latin typeface="Marianne Medium" panose="02000000000000000000" pitchFamily="2" charset="0"/>
              </a:defRPr>
            </a:lvl4pPr>
            <a:lvl5pPr>
              <a:defRPr sz="13200">
                <a:solidFill>
                  <a:schemeClr val="bg2"/>
                </a:solidFill>
                <a:latin typeface="Marianne Medium" panose="02000000000000000000" pitchFamily="2" charset="0"/>
              </a:defRPr>
            </a:lvl5pPr>
            <a:lvl6pPr>
              <a:defRPr sz="13200">
                <a:solidFill>
                  <a:schemeClr val="bg2"/>
                </a:solidFill>
                <a:latin typeface="Marianne Medium" panose="02000000000000000000" pitchFamily="2" charset="0"/>
              </a:defRPr>
            </a:lvl6pPr>
            <a:lvl7pPr>
              <a:defRPr sz="13200">
                <a:solidFill>
                  <a:schemeClr val="bg2"/>
                </a:solidFill>
                <a:latin typeface="Marianne Medium" panose="02000000000000000000" pitchFamily="2" charset="0"/>
              </a:defRPr>
            </a:lvl7pPr>
            <a:lvl8pPr>
              <a:defRPr sz="13200">
                <a:solidFill>
                  <a:schemeClr val="bg2"/>
                </a:solidFill>
                <a:latin typeface="Marianne Medium" panose="02000000000000000000" pitchFamily="2" charset="0"/>
              </a:defRPr>
            </a:lvl8pPr>
            <a:lvl9pPr>
              <a:defRPr sz="13200">
                <a:solidFill>
                  <a:schemeClr val="bg2"/>
                </a:solidFill>
                <a:latin typeface="Marianne Medium" panose="02000000000000000000" pitchFamily="2" charset="0"/>
              </a:defRPr>
            </a:lvl9pPr>
          </a:lstStyle>
          <a:p>
            <a:pPr lvl="0"/>
            <a:r>
              <a:rPr lang="en-US" dirty="0"/>
              <a:t>123</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46911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Char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p:nvPr>
        </p:nvSpPr>
        <p:spPr>
          <a:xfrm>
            <a:off x="897845" y="127923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a:t>
            </a:r>
            <a:endParaRPr lang="fr-FR" dirty="0"/>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p:nvPr>
        </p:nvSpPr>
        <p:spPr>
          <a:xfrm>
            <a:off x="898525" y="2768599"/>
            <a:ext cx="4695825" cy="25130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6203949" y="1589088"/>
            <a:ext cx="2448599" cy="712787"/>
          </a:xfrm>
        </p:spPr>
        <p:txBody>
          <a:bodyPr anchor="ctr"/>
          <a:lstStyle>
            <a:lvl1pPr algn="r">
              <a:defRPr sz="1200">
                <a:solidFill>
                  <a:schemeClr val="bg1">
                    <a:lumMod val="75000"/>
                  </a:schemeClr>
                </a:solidFill>
              </a:defRPr>
            </a:lvl1pPr>
            <a:lvl2pPr>
              <a:defRPr sz="1400">
                <a:solidFill>
                  <a:schemeClr val="bg1">
                    <a:lumMod val="75000"/>
                  </a:schemeClr>
                </a:solidFill>
              </a:defRPr>
            </a:lvl2pPr>
            <a:lvl3pPr>
              <a:defRPr sz="1200">
                <a:solidFill>
                  <a:schemeClr val="bg1">
                    <a:lumMod val="75000"/>
                  </a:schemeClr>
                </a:solidFill>
              </a:defRPr>
            </a:lvl3pPr>
            <a:lvl4pPr>
              <a:defRPr sz="1100">
                <a:solidFill>
                  <a:schemeClr val="bg1">
                    <a:lumMod val="75000"/>
                  </a:schemeClr>
                </a:solidFill>
              </a:defRPr>
            </a:lvl4pPr>
            <a:lvl5pPr>
              <a:defRPr sz="1100">
                <a:solidFill>
                  <a:schemeClr val="bg1">
                    <a:lumMod val="75000"/>
                  </a:schemeClr>
                </a:solidFill>
              </a:defRPr>
            </a:lvl5pPr>
          </a:lstStyle>
          <a:p>
            <a:pPr lvl="0"/>
            <a:r>
              <a:rPr lang="en-US" dirty="0" err="1"/>
              <a:t>Légende</a:t>
            </a:r>
            <a:endParaRPr lang="fr-FR" dirty="0"/>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p:nvPr>
        </p:nvSpPr>
        <p:spPr>
          <a:xfrm>
            <a:off x="6203949" y="2501900"/>
            <a:ext cx="5437188" cy="2779713"/>
          </a:xfrm>
        </p:spPr>
        <p:txBody>
          <a:bodyPr anchor="ctr"/>
          <a:lstStyle>
            <a:lvl1pPr algn="ctr">
              <a:defRPr/>
            </a:lvl1pPr>
          </a:lstStyle>
          <a:p>
            <a:endParaRPr lang="fr-F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06669"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arianne Medium" panose="02000000000000000000" pitchFamily="2" charset="0"/>
              </a:defRPr>
            </a:lvl1pPr>
            <a:lvl2pPr>
              <a:defRPr sz="1200">
                <a:solidFill>
                  <a:schemeClr val="bg2"/>
                </a:solidFill>
                <a:latin typeface="Marianne Medium" panose="02000000000000000000" pitchFamily="2" charset="0"/>
              </a:defRPr>
            </a:lvl2pPr>
            <a:lvl3pPr>
              <a:defRPr sz="1200">
                <a:solidFill>
                  <a:schemeClr val="bg2"/>
                </a:solidFill>
                <a:latin typeface="Marianne Medium" panose="02000000000000000000" pitchFamily="2" charset="0"/>
              </a:defRPr>
            </a:lvl3pPr>
            <a:lvl4pPr>
              <a:defRPr sz="1200">
                <a:solidFill>
                  <a:schemeClr val="bg2"/>
                </a:solidFill>
                <a:latin typeface="Marianne Medium" panose="02000000000000000000" pitchFamily="2" charset="0"/>
              </a:defRPr>
            </a:lvl4pPr>
            <a:lvl5pPr>
              <a:defRPr sz="1200">
                <a:solidFill>
                  <a:schemeClr val="bg2"/>
                </a:solidFill>
                <a:latin typeface="Marianne Medium" panose="02000000000000000000" pitchFamily="2" charset="0"/>
              </a:defRPr>
            </a:lvl5pPr>
            <a:lvl6pPr>
              <a:defRPr sz="1200">
                <a:solidFill>
                  <a:schemeClr val="bg2"/>
                </a:solidFill>
                <a:latin typeface="Marianne Medium" panose="02000000000000000000" pitchFamily="2" charset="0"/>
              </a:defRPr>
            </a:lvl6pPr>
            <a:lvl7pPr>
              <a:defRPr sz="1200">
                <a:solidFill>
                  <a:schemeClr val="bg2"/>
                </a:solidFill>
                <a:latin typeface="Marianne Medium" panose="02000000000000000000" pitchFamily="2" charset="0"/>
              </a:defRPr>
            </a:lvl7pPr>
            <a:lvl8pPr>
              <a:defRPr sz="1200">
                <a:solidFill>
                  <a:schemeClr val="bg2"/>
                </a:solidFill>
                <a:latin typeface="Marianne Medium" panose="02000000000000000000" pitchFamily="2" charset="0"/>
              </a:defRPr>
            </a:lvl8pPr>
            <a:lvl9pPr>
              <a:defRPr sz="1200">
                <a:solidFill>
                  <a:schemeClr val="bg2"/>
                </a:solidFill>
                <a:latin typeface="Marianne Medium" panose="02000000000000000000" pitchFamily="2" charset="0"/>
              </a:defRPr>
            </a:lvl9pPr>
          </a:lstStyle>
          <a:p>
            <a:pPr lvl="0"/>
            <a:r>
              <a:rPr lang="en-US" dirty="0"/>
              <a:t>00</a:t>
            </a:r>
          </a:p>
          <a:p>
            <a:pPr lvl="1"/>
            <a:r>
              <a:rPr lang="en-US" dirty="0"/>
              <a:t>Second level</a:t>
            </a:r>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88043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Char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
        <p:nvSpPr>
          <p:cNvPr id="6" name="Title 3">
            <a:extLst>
              <a:ext uri="{FF2B5EF4-FFF2-40B4-BE49-F238E27FC236}">
                <a16:creationId xmlns:a16="http://schemas.microsoft.com/office/drawing/2014/main" id="{CB183AF7-879A-2AFA-21DC-289DBC689597}"/>
              </a:ext>
            </a:extLst>
          </p:cNvPr>
          <p:cNvSpPr>
            <a:spLocks noGrp="1"/>
          </p:cNvSpPr>
          <p:nvPr>
            <p:ph type="title"/>
          </p:nvPr>
        </p:nvSpPr>
        <p:spPr>
          <a:xfrm>
            <a:off x="897845" y="380072"/>
            <a:ext cx="4697186" cy="1325563"/>
          </a:xfrm>
        </p:spPr>
        <p:txBody>
          <a:bodyPr anchor="ctr"/>
          <a:lstStyle>
            <a:lvl1pPr>
              <a:defRPr lang="fr-FR" sz="5400" kern="1200" spc="-20" dirty="0">
                <a:solidFill>
                  <a:schemeClr val="bg2"/>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Click to edit</a:t>
            </a:r>
            <a:endParaRPr lang="fr-FR" dirty="0"/>
          </a:p>
        </p:txBody>
      </p:sp>
      <p:sp>
        <p:nvSpPr>
          <p:cNvPr id="7" name="Text Placeholder 9">
            <a:extLst>
              <a:ext uri="{FF2B5EF4-FFF2-40B4-BE49-F238E27FC236}">
                <a16:creationId xmlns:a16="http://schemas.microsoft.com/office/drawing/2014/main" id="{CD706AA7-5A5B-17DB-0FE9-28DF9E7E86E2}"/>
              </a:ext>
            </a:extLst>
          </p:cNvPr>
          <p:cNvSpPr>
            <a:spLocks noGrp="1"/>
          </p:cNvSpPr>
          <p:nvPr>
            <p:ph type="body" sz="quarter" idx="24"/>
          </p:nvPr>
        </p:nvSpPr>
        <p:spPr>
          <a:xfrm>
            <a:off x="898525" y="1869439"/>
            <a:ext cx="4695825" cy="3947159"/>
          </a:xfrm>
        </p:spPr>
        <p:txBody>
          <a:bodyPr/>
          <a:lstStyle>
            <a:lvl2pPr>
              <a:defRPr lang="en-US" sz="2400" kern="1200" spc="-20" dirty="0">
                <a:solidFill>
                  <a:schemeClr val="accent6"/>
                </a:solidFill>
                <a:latin typeface="+mn-lt"/>
                <a:ea typeface="+mn-ea"/>
                <a:cs typeface="+mn-cs"/>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Picture Placeholder 3">
            <a:extLst>
              <a:ext uri="{FF2B5EF4-FFF2-40B4-BE49-F238E27FC236}">
                <a16:creationId xmlns:a16="http://schemas.microsoft.com/office/drawing/2014/main" id="{E03875C6-8834-F3EC-0C6F-03493468ACBC}"/>
              </a:ext>
            </a:extLst>
          </p:cNvPr>
          <p:cNvSpPr>
            <a:spLocks noGrp="1"/>
          </p:cNvSpPr>
          <p:nvPr>
            <p:ph type="pic" sz="quarter" idx="41"/>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endParaRPr lang="fr-FR" dirty="0"/>
          </a:p>
        </p:txBody>
      </p:sp>
      <p:pic>
        <p:nvPicPr>
          <p:cNvPr id="5" name="Graphic 4">
            <a:extLst>
              <a:ext uri="{FF2B5EF4-FFF2-40B4-BE49-F238E27FC236}">
                <a16:creationId xmlns:a16="http://schemas.microsoft.com/office/drawing/2014/main" id="{091FA749-0AB6-BAA9-E7E8-FE1C86D77DD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706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1A16E-2F7B-4159-3A25-A3C4B3C0C6A7}"/>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47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Chart">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4EF12B4-AA43-4053-A66C-946FE6834488}"/>
              </a:ext>
            </a:extLst>
          </p:cNvPr>
          <p:cNvSpPr>
            <a:spLocks noGrp="1"/>
          </p:cNvSpPr>
          <p:nvPr>
            <p:ph type="title" hasCustomPrompt="1"/>
          </p:nvPr>
        </p:nvSpPr>
        <p:spPr>
          <a:xfrm>
            <a:off x="907256" y="574675"/>
            <a:ext cx="5079208" cy="1463935"/>
          </a:xfrm>
        </p:spPr>
        <p:txBody>
          <a:bodyPr anchor="t"/>
          <a:lstStyle>
            <a:lvl1pPr>
              <a:defRPr sz="5400" spc="-20">
                <a:solidFill>
                  <a:schemeClr val="bg2"/>
                </a:solidFill>
              </a:defRPr>
            </a:lvl1pPr>
          </a:lstStyle>
          <a:p>
            <a:r>
              <a:rPr lang="en-US" dirty="0"/>
              <a:t>Click to edit title</a:t>
            </a:r>
            <a:endParaRPr lang="fr-FR" dirty="0"/>
          </a:p>
        </p:txBody>
      </p:sp>
      <p:sp>
        <p:nvSpPr>
          <p:cNvPr id="2" name="Text Placeholder 14">
            <a:extLst>
              <a:ext uri="{FF2B5EF4-FFF2-40B4-BE49-F238E27FC236}">
                <a16:creationId xmlns:a16="http://schemas.microsoft.com/office/drawing/2014/main" id="{9DF51427-88DB-D49F-5F03-7036FB8CA384}"/>
              </a:ext>
            </a:extLst>
          </p:cNvPr>
          <p:cNvSpPr>
            <a:spLocks noGrp="1"/>
          </p:cNvSpPr>
          <p:nvPr>
            <p:ph type="body" sz="quarter" idx="42"/>
          </p:nvPr>
        </p:nvSpPr>
        <p:spPr>
          <a:xfrm>
            <a:off x="6203950" y="574675"/>
            <a:ext cx="5437188" cy="1463935"/>
          </a:xfrm>
        </p:spPr>
        <p:txBody>
          <a:bodyPr anchor="t"/>
          <a:lstStyle>
            <a:lvl1pPr>
              <a:lnSpc>
                <a:spcPct val="90000"/>
              </a:lnSpc>
              <a:spcAft>
                <a:spcPts val="0"/>
              </a:spcAft>
              <a:defRPr sz="2000">
                <a:solidFill>
                  <a:schemeClr val="bg2"/>
                </a:solidFill>
                <a:latin typeface="+mj-lt"/>
              </a:defRPr>
            </a:lvl1pPr>
            <a:lvl2pPr>
              <a:lnSpc>
                <a:spcPct val="90000"/>
              </a:lnSpc>
              <a:spcAft>
                <a:spcPts val="0"/>
              </a:spcAft>
              <a:defRPr sz="2000">
                <a:solidFill>
                  <a:schemeClr val="bg2"/>
                </a:solidFill>
                <a:latin typeface="+mj-lt"/>
              </a:defRPr>
            </a:lvl2pPr>
            <a:lvl3pPr>
              <a:lnSpc>
                <a:spcPct val="90000"/>
              </a:lnSpc>
              <a:spcAft>
                <a:spcPts val="0"/>
              </a:spcAft>
              <a:defRPr sz="2000">
                <a:solidFill>
                  <a:schemeClr val="bg2"/>
                </a:solidFill>
                <a:latin typeface="+mj-lt"/>
              </a:defRPr>
            </a:lvl3pPr>
            <a:lvl4pPr>
              <a:lnSpc>
                <a:spcPct val="90000"/>
              </a:lnSpc>
              <a:spcAft>
                <a:spcPts val="0"/>
              </a:spcAft>
              <a:defRPr sz="2000">
                <a:solidFill>
                  <a:schemeClr val="bg2"/>
                </a:solidFill>
                <a:latin typeface="+mj-lt"/>
              </a:defRPr>
            </a:lvl4pPr>
            <a:lvl5pPr>
              <a:lnSpc>
                <a:spcPct val="90000"/>
              </a:lnSpc>
              <a:spcAft>
                <a:spcPts val="0"/>
              </a:spcAft>
              <a:defRPr sz="2000">
                <a:solidFill>
                  <a:schemeClr val="bg2"/>
                </a:solidFill>
                <a:latin typeface="+mj-lt"/>
              </a:defRPr>
            </a:lvl5pPr>
            <a:lvl6pPr>
              <a:lnSpc>
                <a:spcPct val="90000"/>
              </a:lnSpc>
              <a:spcAft>
                <a:spcPts val="0"/>
              </a:spcAft>
              <a:defRPr sz="2000">
                <a:solidFill>
                  <a:schemeClr val="bg2"/>
                </a:solidFill>
                <a:latin typeface="+mj-lt"/>
              </a:defRPr>
            </a:lvl6pPr>
            <a:lvl7pPr>
              <a:lnSpc>
                <a:spcPct val="90000"/>
              </a:lnSpc>
              <a:spcAft>
                <a:spcPts val="0"/>
              </a:spcAft>
              <a:defRPr sz="2000">
                <a:solidFill>
                  <a:schemeClr val="bg2"/>
                </a:solidFill>
                <a:latin typeface="+mj-lt"/>
              </a:defRPr>
            </a:lvl7pPr>
            <a:lvl8pPr>
              <a:lnSpc>
                <a:spcPct val="90000"/>
              </a:lnSpc>
              <a:spcAft>
                <a:spcPts val="0"/>
              </a:spcAft>
              <a:defRPr sz="2000">
                <a:solidFill>
                  <a:schemeClr val="bg2"/>
                </a:solidFill>
                <a:latin typeface="+mj-lt"/>
              </a:defRPr>
            </a:lvl8pPr>
            <a:lvl9pPr>
              <a:lnSpc>
                <a:spcPct val="90000"/>
              </a:lnSpc>
              <a:spcAft>
                <a:spcPts val="0"/>
              </a:spcAft>
              <a:defRPr sz="2000">
                <a:solidFill>
                  <a:schemeClr val="bg2"/>
                </a:solidFill>
                <a:latin typeface="+mj-lt"/>
              </a:defRPr>
            </a:lvl9pPr>
          </a:lstStyle>
          <a:p>
            <a:pPr lvl="0"/>
            <a:r>
              <a:rPr lang="en-US" dirty="0"/>
              <a:t>Click to edit Master text styles</a:t>
            </a:r>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p:nvPr>
        </p:nvSpPr>
        <p:spPr>
          <a:xfrm>
            <a:off x="839479" y="2420079"/>
            <a:ext cx="3292298" cy="3295782"/>
          </a:xfrm>
          <a:prstGeom prst="roundRect">
            <a:avLst/>
          </a:prstGeom>
          <a:solidFill>
            <a:schemeClr val="accent2">
              <a:lumMod val="40000"/>
              <a:lumOff val="60000"/>
            </a:schemeClr>
          </a:solidFill>
        </p:spPr>
        <p:txBody>
          <a:bodyPr lIns="360000" tIns="216000" rIns="180000" anchor="t"/>
          <a:lstStyle>
            <a:lvl1pPr>
              <a:lnSpc>
                <a:spcPct val="100000"/>
              </a:lnSpc>
              <a:spcAft>
                <a:spcPts val="2400"/>
              </a:spcAft>
              <a:defRPr sz="1800">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p:nvPr>
        </p:nvSpPr>
        <p:spPr>
          <a:xfrm>
            <a:off x="4614951" y="2420079"/>
            <a:ext cx="3292298" cy="3295782"/>
          </a:xfrm>
          <a:prstGeom prst="roundRect">
            <a:avLst/>
          </a:prstGeom>
          <a:solidFill>
            <a:schemeClr val="accent4">
              <a:lumMod val="20000"/>
              <a:lumOff val="80000"/>
            </a:schemeClr>
          </a:solidFill>
        </p:spPr>
        <p:txBody>
          <a:bodyPr lIns="360000" tIns="216000" rIns="180000" anchor="t"/>
          <a:lstStyle>
            <a:lvl1pPr>
              <a:lnSpc>
                <a:spcPct val="100000"/>
              </a:lnSpc>
              <a:spcAft>
                <a:spcPts val="2400"/>
              </a:spcAft>
              <a:defRPr sz="1800">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 name="Text Placeholder 14">
            <a:extLst>
              <a:ext uri="{FF2B5EF4-FFF2-40B4-BE49-F238E27FC236}">
                <a16:creationId xmlns:a16="http://schemas.microsoft.com/office/drawing/2014/main" id="{EF606C3A-EBE4-E88B-EF63-58F588497BEF}"/>
              </a:ext>
              <a:ext uri="{C183D7F6-B498-43B3-948B-1728B52AA6E4}">
                <adec:decorative xmlns:adec="http://schemas.microsoft.com/office/drawing/2017/decorative" val="1"/>
              </a:ext>
            </a:extLst>
          </p:cNvPr>
          <p:cNvSpPr>
            <a:spLocks noGrp="1"/>
          </p:cNvSpPr>
          <p:nvPr>
            <p:ph type="body" sz="quarter" idx="50"/>
          </p:nvPr>
        </p:nvSpPr>
        <p:spPr>
          <a:xfrm>
            <a:off x="4309961" y="2767024"/>
            <a:ext cx="609980" cy="609980"/>
          </a:xfrm>
          <a:prstGeom prst="ellipse">
            <a:avLst/>
          </a:prstGeom>
          <a:solidFill>
            <a:schemeClr val="accent4"/>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5" name="Picture Placeholder 12">
            <a:extLst>
              <a:ext uri="{FF2B5EF4-FFF2-40B4-BE49-F238E27FC236}">
                <a16:creationId xmlns:a16="http://schemas.microsoft.com/office/drawing/2014/main" id="{A43026DA-1F0C-57E8-84F9-017BDC7BD0ED}"/>
              </a:ext>
            </a:extLst>
          </p:cNvPr>
          <p:cNvSpPr>
            <a:spLocks noGrp="1"/>
          </p:cNvSpPr>
          <p:nvPr>
            <p:ph type="pic" sz="quarter" idx="51" hasCustomPrompt="1"/>
          </p:nvPr>
        </p:nvSpPr>
        <p:spPr>
          <a:xfrm>
            <a:off x="4358164" y="2815228"/>
            <a:ext cx="513574" cy="513572"/>
          </a:xfrm>
          <a:prstGeom prst="ellipse">
            <a:avLst/>
          </a:prstGeom>
        </p:spPr>
        <p:txBody>
          <a:bodyPr anchor="ctr"/>
          <a:lstStyle>
            <a:lvl1pPr algn="ctr">
              <a:defRPr sz="800"/>
            </a:lvl1pPr>
          </a:lstStyle>
          <a:p>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p:nvPr>
        </p:nvSpPr>
        <p:spPr>
          <a:xfrm>
            <a:off x="8391216" y="2420079"/>
            <a:ext cx="3292298" cy="3295782"/>
          </a:xfrm>
          <a:prstGeom prst="roundRect">
            <a:avLst/>
          </a:prstGeom>
          <a:solidFill>
            <a:schemeClr val="accent3">
              <a:lumMod val="20000"/>
              <a:lumOff val="80000"/>
            </a:schemeClr>
          </a:solidFill>
        </p:spPr>
        <p:txBody>
          <a:bodyPr lIns="360000" tIns="216000" rIns="180000" anchor="t"/>
          <a:lstStyle>
            <a:lvl1pPr>
              <a:lnSpc>
                <a:spcPct val="100000"/>
              </a:lnSpc>
              <a:spcAft>
                <a:spcPts val="2400"/>
              </a:spcAft>
              <a:defRPr sz="1800">
                <a:solidFill>
                  <a:schemeClr val="tx2"/>
                </a:solidFill>
                <a:latin typeface="+mj-lt"/>
              </a:defRPr>
            </a:lvl1pPr>
            <a:lvl2pPr>
              <a:lnSpc>
                <a:spcPct val="100000"/>
              </a:lnSpc>
              <a:spcAft>
                <a:spcPts val="0"/>
              </a:spcAft>
              <a:defRPr sz="1200">
                <a:solidFill>
                  <a:schemeClr val="bg2"/>
                </a:solidFill>
                <a:latin typeface="Marianne" panose="02000000000000000000" pitchFamily="2" charset="0"/>
              </a:defRPr>
            </a:lvl2pPr>
            <a:lvl3pPr>
              <a:lnSpc>
                <a:spcPct val="100000"/>
              </a:lnSpc>
              <a:spcAft>
                <a:spcPts val="0"/>
              </a:spcAft>
              <a:defRPr sz="1200">
                <a:solidFill>
                  <a:schemeClr val="bg2"/>
                </a:solidFill>
                <a:latin typeface="Marianne" panose="02000000000000000000" pitchFamily="2" charset="0"/>
              </a:defRPr>
            </a:lvl3pPr>
            <a:lvl4pPr>
              <a:lnSpc>
                <a:spcPct val="100000"/>
              </a:lnSpc>
              <a:spcAft>
                <a:spcPts val="0"/>
              </a:spcAft>
              <a:defRPr sz="1200">
                <a:solidFill>
                  <a:schemeClr val="bg2"/>
                </a:solidFill>
                <a:latin typeface="Marianne" panose="02000000000000000000" pitchFamily="2" charset="0"/>
              </a:defRPr>
            </a:lvl4pPr>
            <a:lvl5pPr>
              <a:lnSpc>
                <a:spcPct val="100000"/>
              </a:lnSpc>
              <a:spcAft>
                <a:spcPts val="0"/>
              </a:spcAft>
              <a:defRPr sz="1200">
                <a:solidFill>
                  <a:schemeClr val="bg2"/>
                </a:solidFill>
                <a:latin typeface="Marianne" panose="02000000000000000000" pitchFamily="2" charset="0"/>
              </a:defRPr>
            </a:lvl5pPr>
            <a:lvl6pPr>
              <a:lnSpc>
                <a:spcPct val="100000"/>
              </a:lnSpc>
              <a:spcAft>
                <a:spcPts val="0"/>
              </a:spcAft>
              <a:defRPr sz="1200">
                <a:solidFill>
                  <a:schemeClr val="bg2"/>
                </a:solidFill>
                <a:latin typeface="Marianne" panose="02000000000000000000" pitchFamily="2" charset="0"/>
              </a:defRPr>
            </a:lvl6pPr>
            <a:lvl7pPr>
              <a:lnSpc>
                <a:spcPct val="100000"/>
              </a:lnSpc>
              <a:spcAft>
                <a:spcPts val="0"/>
              </a:spcAft>
              <a:defRPr sz="1200">
                <a:solidFill>
                  <a:schemeClr val="bg2"/>
                </a:solidFill>
                <a:latin typeface="Marianne" panose="02000000000000000000" pitchFamily="2" charset="0"/>
              </a:defRPr>
            </a:lvl7pPr>
            <a:lvl8pPr>
              <a:lnSpc>
                <a:spcPct val="100000"/>
              </a:lnSpc>
              <a:spcAft>
                <a:spcPts val="0"/>
              </a:spcAft>
              <a:defRPr sz="1200">
                <a:solidFill>
                  <a:schemeClr val="bg2"/>
                </a:solidFill>
                <a:latin typeface="Marianne" panose="02000000000000000000" pitchFamily="2" charset="0"/>
              </a:defRPr>
            </a:lvl8pPr>
            <a:lvl9pPr>
              <a:lnSpc>
                <a:spcPct val="100000"/>
              </a:lnSpc>
              <a:spcAft>
                <a:spcPts val="0"/>
              </a:spcAft>
              <a:defRPr sz="1200">
                <a:solidFill>
                  <a:schemeClr val="bg2"/>
                </a:solidFill>
                <a:latin typeface="Marianne" panose="02000000000000000000"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en-US"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algn="ctr">
              <a:defRPr sz="800"/>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`Picto</a:t>
            </a:r>
          </a:p>
        </p:txBody>
      </p:sp>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0332" y="6180224"/>
            <a:ext cx="896649" cy="444679"/>
          </a:xfrm>
          <a:prstGeom prst="rect">
            <a:avLst/>
          </a:prstGeom>
        </p:spPr>
      </p:pic>
    </p:spTree>
    <p:extLst>
      <p:ext uri="{BB962C8B-B14F-4D97-AF65-F5344CB8AC3E}">
        <p14:creationId xmlns:p14="http://schemas.microsoft.com/office/powerpoint/2010/main" val="283143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fr-FR" dirty="0"/>
              <a:t>6</a:t>
            </a:r>
          </a:p>
          <a:p>
            <a:pPr lvl="6"/>
            <a:r>
              <a:rPr lang="fr-FR" dirty="0"/>
              <a:t>7</a:t>
            </a:r>
          </a:p>
          <a:p>
            <a:pPr lvl="7"/>
            <a:r>
              <a:rPr lang="fr-FR" dirty="0"/>
              <a:t>8</a:t>
            </a:r>
          </a:p>
          <a:p>
            <a:pPr lvl="8"/>
            <a:r>
              <a:rPr lang="fr-FR" dirty="0"/>
              <a:t>9</a:t>
            </a:r>
          </a:p>
        </p:txBody>
      </p:sp>
      <p:sp>
        <p:nvSpPr>
          <p:cNvPr id="4" name="ZoneTexte 3">
            <a:extLst>
              <a:ext uri="{FF2B5EF4-FFF2-40B4-BE49-F238E27FC236}">
                <a16:creationId xmlns:a16="http://schemas.microsoft.com/office/drawing/2014/main" id="{4615DEDA-78F0-F118-2F68-B97CA343D92F}"/>
              </a:ext>
            </a:extLst>
          </p:cNvPr>
          <p:cNvSpPr txBox="1"/>
          <p:nvPr userDrawn="1"/>
        </p:nvSpPr>
        <p:spPr>
          <a:xfrm>
            <a:off x="4529511" y="6311900"/>
            <a:ext cx="2649583" cy="369332"/>
          </a:xfrm>
          <a:prstGeom prst="rect">
            <a:avLst/>
          </a:prstGeom>
          <a:noFill/>
        </p:spPr>
        <p:txBody>
          <a:bodyPr wrap="square" rtlCol="0">
            <a:spAutoFit/>
          </a:bodyPr>
          <a:lstStyle/>
          <a:p>
            <a:pPr algn="ctr"/>
            <a:fld id="{B6859689-AF2E-4E32-8421-33014178013D}" type="slidenum">
              <a:rPr lang="fr-FR" smtClean="0">
                <a:solidFill>
                  <a:schemeClr val="accent1"/>
                </a:solidFill>
              </a:rPr>
              <a:pPr algn="ctr"/>
              <a:t>‹N°›</a:t>
            </a:fld>
            <a:endParaRPr lang="fr-FR" dirty="0">
              <a:solidFill>
                <a:schemeClr val="accent1"/>
              </a:solidFill>
            </a:endParaRPr>
          </a:p>
        </p:txBody>
      </p:sp>
    </p:spTree>
    <p:extLst>
      <p:ext uri="{BB962C8B-B14F-4D97-AF65-F5344CB8AC3E}">
        <p14:creationId xmlns:p14="http://schemas.microsoft.com/office/powerpoint/2010/main" val="41486614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77" r:id="rId8"/>
    <p:sldLayoutId id="2147483665" r:id="rId9"/>
    <p:sldLayoutId id="2147483666" r:id="rId10"/>
    <p:sldLayoutId id="2147483669" r:id="rId11"/>
    <p:sldLayoutId id="2147483670" r:id="rId12"/>
    <p:sldLayoutId id="2147483668" r:id="rId13"/>
    <p:sldLayoutId id="2147483680" r:id="rId14"/>
  </p:sldLayoutIdLst>
  <p:hf hdr="0" dt="0"/>
  <p:txStyles>
    <p:title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40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00FF00"/>
          </p15:clr>
        </p15:guide>
        <p15:guide id="2" orient="horz" pos="362" userDrawn="1">
          <p15:clr>
            <a:srgbClr val="00FF00"/>
          </p15:clr>
        </p15:guide>
        <p15:guide id="3" userDrawn="1">
          <p15:clr>
            <a:srgbClr val="00FF00"/>
          </p15:clr>
        </p15:guide>
        <p15:guide id="4" pos="362" userDrawn="1">
          <p15:clr>
            <a:srgbClr val="00FF00"/>
          </p15:clr>
        </p15:guide>
        <p15:guide id="5" orient="horz" pos="3957" userDrawn="1">
          <p15:clr>
            <a:srgbClr val="00FF00"/>
          </p15:clr>
        </p15:guide>
        <p15:guide id="6" orient="horz" pos="4320" userDrawn="1">
          <p15:clr>
            <a:srgbClr val="00FF00"/>
          </p15:clr>
        </p15:guide>
        <p15:guide id="7" pos="7333" userDrawn="1">
          <p15:clr>
            <a:srgbClr val="00FF00"/>
          </p15:clr>
        </p15:guide>
        <p15:guide id="8" pos="7680" userDrawn="1">
          <p15:clr>
            <a:srgbClr val="00FF00"/>
          </p15:clr>
        </p15:guide>
        <p15:guide id="9" orient="horz" pos="2091" userDrawn="1">
          <p15:clr>
            <a:srgbClr val="00FF00"/>
          </p15:clr>
        </p15:guide>
        <p15:guide id="10" orient="horz" pos="2228" userDrawn="1">
          <p15:clr>
            <a:srgbClr val="00FF00"/>
          </p15:clr>
        </p15:guide>
        <p15:guide id="11" pos="6722" userDrawn="1">
          <p15:clr>
            <a:srgbClr val="00FF00"/>
          </p15:clr>
        </p15:guide>
        <p15:guide id="12" pos="6858" userDrawn="1">
          <p15:clr>
            <a:srgbClr val="00FF00"/>
          </p15:clr>
        </p15:guide>
        <p15:guide id="13" pos="6127" userDrawn="1">
          <p15:clr>
            <a:srgbClr val="00FF00"/>
          </p15:clr>
        </p15:guide>
        <p15:guide id="14" pos="6263" userDrawn="1">
          <p15:clr>
            <a:srgbClr val="00FF00"/>
          </p15:clr>
        </p15:guide>
        <p15:guide id="15" pos="5533" userDrawn="1">
          <p15:clr>
            <a:srgbClr val="00FF00"/>
          </p15:clr>
        </p15:guide>
        <p15:guide id="16" pos="5669" userDrawn="1">
          <p15:clr>
            <a:srgbClr val="00FF00"/>
          </p15:clr>
        </p15:guide>
        <p15:guide id="17" pos="4938" userDrawn="1">
          <p15:clr>
            <a:srgbClr val="00FF00"/>
          </p15:clr>
        </p15:guide>
        <p15:guide id="18" pos="5074" userDrawn="1">
          <p15:clr>
            <a:srgbClr val="00FF00"/>
          </p15:clr>
        </p15:guide>
        <p15:guide id="19" pos="4343" userDrawn="1">
          <p15:clr>
            <a:srgbClr val="00FF00"/>
          </p15:clr>
        </p15:guide>
        <p15:guide id="20" pos="4480" userDrawn="1">
          <p15:clr>
            <a:srgbClr val="00FF00"/>
          </p15:clr>
        </p15:guide>
        <p15:guide id="21" pos="3771" userDrawn="1">
          <p15:clr>
            <a:srgbClr val="00FF00"/>
          </p15:clr>
        </p15:guide>
        <p15:guide id="22" pos="3908" userDrawn="1">
          <p15:clr>
            <a:srgbClr val="00FF00"/>
          </p15:clr>
        </p15:guide>
        <p15:guide id="23" pos="3154" userDrawn="1">
          <p15:clr>
            <a:srgbClr val="00FF00"/>
          </p15:clr>
        </p15:guide>
        <p15:guide id="24" pos="3290" userDrawn="1">
          <p15:clr>
            <a:srgbClr val="00FF00"/>
          </p15:clr>
        </p15:guide>
        <p15:guide id="25" pos="2560" userDrawn="1">
          <p15:clr>
            <a:srgbClr val="00FF00"/>
          </p15:clr>
        </p15:guide>
        <p15:guide id="26" pos="2696" userDrawn="1">
          <p15:clr>
            <a:srgbClr val="00FF00"/>
          </p15:clr>
        </p15:guide>
        <p15:guide id="27" pos="1958" userDrawn="1">
          <p15:clr>
            <a:srgbClr val="00FF00"/>
          </p15:clr>
        </p15:guide>
        <p15:guide id="28" pos="2101" userDrawn="1">
          <p15:clr>
            <a:srgbClr val="00FF00"/>
          </p15:clr>
        </p15:guide>
        <p15:guide id="29" pos="1370" userDrawn="1">
          <p15:clr>
            <a:srgbClr val="00FF00"/>
          </p15:clr>
        </p15:guide>
        <p15:guide id="30" pos="1506" userDrawn="1">
          <p15:clr>
            <a:srgbClr val="00FF00"/>
          </p15:clr>
        </p15:guide>
        <p15:guide id="31" pos="776" userDrawn="1">
          <p15:clr>
            <a:srgbClr val="00FF00"/>
          </p15:clr>
        </p15:guide>
        <p15:guide id="32" pos="912" userDrawn="1">
          <p15:clr>
            <a:srgbClr val="00FF00"/>
          </p15:clr>
        </p15:guide>
        <p15:guide id="33" orient="horz" pos="1440" userDrawn="1">
          <p15:clr>
            <a:srgbClr val="00FF00"/>
          </p15:clr>
        </p15:guide>
        <p15:guide id="34" orient="horz" pos="1576" userDrawn="1">
          <p15:clr>
            <a:srgbClr val="00FF00"/>
          </p15:clr>
        </p15:guide>
        <p15:guide id="35" orient="horz" pos="2698" userDrawn="1">
          <p15:clr>
            <a:srgbClr val="00FF00"/>
          </p15:clr>
        </p15:guide>
        <p15:guide id="36" orient="horz" pos="2834" userDrawn="1">
          <p15:clr>
            <a:srgbClr val="00FF00"/>
          </p15:clr>
        </p15:guide>
        <p15:guide id="37" orient="horz" pos="810" userDrawn="1">
          <p15:clr>
            <a:srgbClr val="00FF00"/>
          </p15:clr>
        </p15:guide>
        <p15:guide id="38" orient="horz" pos="946" userDrawn="1">
          <p15:clr>
            <a:srgbClr val="00FF00"/>
          </p15:clr>
        </p15:guide>
        <p15:guide id="39" orient="horz" pos="3327" userDrawn="1">
          <p15:clr>
            <a:srgbClr val="00FF00"/>
          </p15:clr>
        </p15:guide>
        <p15:guide id="40" orient="horz" pos="3463" userDrawn="1">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marL="0" lvl="1" indent="0" algn="l" defTabSz="914400" rtl="0" eaLnBrk="1" latinLnBrk="0" hangingPunct="1">
              <a:lnSpc>
                <a:spcPct val="100000"/>
              </a:lnSpc>
              <a:spcBef>
                <a:spcPts val="0"/>
              </a:spcBef>
              <a:buFont typeface="Arial" panose="020B0604020202020204" pitchFamily="34" charset="0"/>
              <a:buNone/>
            </a:pPr>
            <a:r>
              <a:rPr lang="en-US" dirty="0"/>
              <a:t>Second level</a:t>
            </a:r>
          </a:p>
          <a:p>
            <a:pPr lvl="2"/>
            <a:r>
              <a:rPr lang="en-US" dirty="0"/>
              <a:t>Third level</a:t>
            </a:r>
          </a:p>
          <a:p>
            <a:pPr lvl="3"/>
            <a:r>
              <a:rPr lang="en-US" dirty="0"/>
              <a:t>Fourth level</a:t>
            </a:r>
          </a:p>
          <a:p>
            <a:pPr lvl="4"/>
            <a:r>
              <a:rPr lang="en-US" dirty="0"/>
              <a:t>Fifth level</a:t>
            </a:r>
          </a:p>
          <a:p>
            <a:pPr lvl="5"/>
            <a:r>
              <a:rPr lang="fr-FR" dirty="0"/>
              <a:t>6</a:t>
            </a:r>
          </a:p>
          <a:p>
            <a:pPr lvl="6"/>
            <a:r>
              <a:rPr lang="fr-FR" dirty="0"/>
              <a:t>7</a:t>
            </a:r>
          </a:p>
          <a:p>
            <a:pPr lvl="7"/>
            <a:r>
              <a:rPr lang="fr-FR" dirty="0"/>
              <a:t>8</a:t>
            </a:r>
          </a:p>
          <a:p>
            <a:pPr lvl="8"/>
            <a:r>
              <a:rPr lang="fr-FR" dirty="0"/>
              <a:t>9</a:t>
            </a:r>
          </a:p>
        </p:txBody>
      </p:sp>
      <p:sp>
        <p:nvSpPr>
          <p:cNvPr id="4" name="ZoneTexte 3">
            <a:extLst>
              <a:ext uri="{FF2B5EF4-FFF2-40B4-BE49-F238E27FC236}">
                <a16:creationId xmlns:a16="http://schemas.microsoft.com/office/drawing/2014/main" id="{35243DCF-D61E-EC3E-5832-A2A2089E589A}"/>
              </a:ext>
            </a:extLst>
          </p:cNvPr>
          <p:cNvSpPr txBox="1"/>
          <p:nvPr userDrawn="1"/>
        </p:nvSpPr>
        <p:spPr>
          <a:xfrm>
            <a:off x="4771208" y="6308209"/>
            <a:ext cx="2649583" cy="369332"/>
          </a:xfrm>
          <a:prstGeom prst="rect">
            <a:avLst/>
          </a:prstGeom>
          <a:noFill/>
        </p:spPr>
        <p:txBody>
          <a:bodyPr wrap="square" rtlCol="0">
            <a:spAutoFit/>
          </a:bodyPr>
          <a:lstStyle/>
          <a:p>
            <a:pPr algn="ctr"/>
            <a:fld id="{B6859689-AF2E-4E32-8421-33014178013D}" type="slidenum">
              <a:rPr lang="fr-FR" smtClean="0">
                <a:solidFill>
                  <a:schemeClr val="accent1"/>
                </a:solidFill>
              </a:rPr>
              <a:pPr algn="ctr"/>
              <a:t>‹N°›</a:t>
            </a:fld>
            <a:endParaRPr lang="fr-FR" dirty="0">
              <a:solidFill>
                <a:schemeClr val="accent1"/>
              </a:solidFill>
            </a:endParaRPr>
          </a:p>
        </p:txBody>
      </p:sp>
    </p:spTree>
    <p:extLst>
      <p:ext uri="{BB962C8B-B14F-4D97-AF65-F5344CB8AC3E}">
        <p14:creationId xmlns:p14="http://schemas.microsoft.com/office/powerpoint/2010/main" val="3394371763"/>
      </p:ext>
    </p:extLst>
  </p:cSld>
  <p:clrMap bg1="lt1" tx1="dk1" bg2="lt2" tx2="dk2" accent1="accent1" accent2="accent2" accent3="accent3" accent4="accent4" accent5="accent5" accent6="accent6" hlink="hlink" folHlink="folHlink"/>
  <p:sldLayoutIdLst>
    <p:sldLayoutId id="2147483658" r:id="rId1"/>
    <p:sldLayoutId id="2147483676" r:id="rId2"/>
    <p:sldLayoutId id="2147483674" r:id="rId3"/>
    <p:sldLayoutId id="2147483661" r:id="rId4"/>
    <p:sldLayoutId id="2147483662" r:id="rId5"/>
    <p:sldLayoutId id="2147483663" r:id="rId6"/>
    <p:sldLayoutId id="2147483664" r:id="rId7"/>
    <p:sldLayoutId id="2147483671" r:id="rId8"/>
    <p:sldLayoutId id="2147483672" r:id="rId9"/>
  </p:sldLayoutIdLst>
  <p:hf hdr="0" dt="0"/>
  <p:txStyles>
    <p:titleStyle>
      <a:lvl1pPr algn="l" defTabSz="914400" rtl="0" eaLnBrk="1" latinLnBrk="0" hangingPunct="1">
        <a:lnSpc>
          <a:spcPct val="90000"/>
        </a:lnSpc>
        <a:spcBef>
          <a:spcPct val="0"/>
        </a:spcBef>
        <a:buNone/>
        <a:defRPr sz="4400" kern="1200" spc="-20">
          <a:solidFill>
            <a:schemeClr val="tx2"/>
          </a:solidFill>
          <a:latin typeface="Marianne bold" panose="02000000000000000000" pitchFamily="2" charset="0"/>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800" kern="1200" spc="-20">
          <a:solidFill>
            <a:schemeClr val="tx2"/>
          </a:solidFill>
          <a:latin typeface="Marianne Light" panose="02000000000000000000" pitchFamily="2" charset="0"/>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lang="en-US" sz="2400" kern="1200" spc="-20" dirty="0">
          <a:solidFill>
            <a:schemeClr val="accent3"/>
          </a:solidFill>
          <a:latin typeface="Marianne Light" panose="02000000000000000000" pitchFamily="2" charset="0"/>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spc="-20">
          <a:solidFill>
            <a:schemeClr val="tx2"/>
          </a:solidFill>
          <a:latin typeface="Marianne Light" panose="02000000000000000000" pitchFamily="2" charset="0"/>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arianne Light" panose="02000000000000000000" pitchFamily="2" charset="0"/>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arianne Light" panose="02000000000000000000" pitchFamily="2"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arianne Light" panose="02000000000000000000" pitchFamily="2" charset="0"/>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arianne Light" panose="02000000000000000000" pitchFamily="2" charset="0"/>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arianne Light" panose="02000000000000000000" pitchFamily="2"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arianne Light" panose="02000000000000000000" pitchFamily="2" charset="0"/>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00FF00"/>
          </p15:clr>
        </p15:guide>
        <p15:guide id="2" orient="horz" pos="362">
          <p15:clr>
            <a:srgbClr val="00FF00"/>
          </p15:clr>
        </p15:guide>
        <p15:guide id="3">
          <p15:clr>
            <a:srgbClr val="00FF00"/>
          </p15:clr>
        </p15:guide>
        <p15:guide id="4" pos="362">
          <p15:clr>
            <a:srgbClr val="00FF00"/>
          </p15:clr>
        </p15:guide>
        <p15:guide id="5" orient="horz" pos="3957">
          <p15:clr>
            <a:srgbClr val="00FF00"/>
          </p15:clr>
        </p15:guide>
        <p15:guide id="6" orient="horz" pos="4320">
          <p15:clr>
            <a:srgbClr val="00FF00"/>
          </p15:clr>
        </p15:guide>
        <p15:guide id="7" pos="7333">
          <p15:clr>
            <a:srgbClr val="00FF00"/>
          </p15:clr>
        </p15:guide>
        <p15:guide id="8" pos="7680">
          <p15:clr>
            <a:srgbClr val="00FF00"/>
          </p15:clr>
        </p15:guide>
        <p15:guide id="9" orient="horz" pos="2091">
          <p15:clr>
            <a:srgbClr val="00FF00"/>
          </p15:clr>
        </p15:guide>
        <p15:guide id="10" orient="horz" pos="2228">
          <p15:clr>
            <a:srgbClr val="00FF00"/>
          </p15:clr>
        </p15:guide>
        <p15:guide id="11" pos="6722">
          <p15:clr>
            <a:srgbClr val="00FF00"/>
          </p15:clr>
        </p15:guide>
        <p15:guide id="12" pos="6858">
          <p15:clr>
            <a:srgbClr val="00FF00"/>
          </p15:clr>
        </p15:guide>
        <p15:guide id="13" pos="6127">
          <p15:clr>
            <a:srgbClr val="00FF00"/>
          </p15:clr>
        </p15:guide>
        <p15:guide id="14" pos="6263">
          <p15:clr>
            <a:srgbClr val="00FF00"/>
          </p15:clr>
        </p15:guide>
        <p15:guide id="15" pos="5533">
          <p15:clr>
            <a:srgbClr val="00FF00"/>
          </p15:clr>
        </p15:guide>
        <p15:guide id="16" pos="5669">
          <p15:clr>
            <a:srgbClr val="00FF00"/>
          </p15:clr>
        </p15:guide>
        <p15:guide id="17" pos="4938">
          <p15:clr>
            <a:srgbClr val="00FF00"/>
          </p15:clr>
        </p15:guide>
        <p15:guide id="18" pos="5074">
          <p15:clr>
            <a:srgbClr val="00FF00"/>
          </p15:clr>
        </p15:guide>
        <p15:guide id="19" pos="4343">
          <p15:clr>
            <a:srgbClr val="00FF00"/>
          </p15:clr>
        </p15:guide>
        <p15:guide id="20" pos="4480">
          <p15:clr>
            <a:srgbClr val="00FF00"/>
          </p15:clr>
        </p15:guide>
        <p15:guide id="21" pos="3771">
          <p15:clr>
            <a:srgbClr val="00FF00"/>
          </p15:clr>
        </p15:guide>
        <p15:guide id="22" pos="3908">
          <p15:clr>
            <a:srgbClr val="00FF00"/>
          </p15:clr>
        </p15:guide>
        <p15:guide id="23" pos="3154">
          <p15:clr>
            <a:srgbClr val="00FF00"/>
          </p15:clr>
        </p15:guide>
        <p15:guide id="24" pos="3290">
          <p15:clr>
            <a:srgbClr val="00FF00"/>
          </p15:clr>
        </p15:guide>
        <p15:guide id="25" pos="2560">
          <p15:clr>
            <a:srgbClr val="00FF00"/>
          </p15:clr>
        </p15:guide>
        <p15:guide id="26" pos="2696">
          <p15:clr>
            <a:srgbClr val="00FF00"/>
          </p15:clr>
        </p15:guide>
        <p15:guide id="27" pos="1958">
          <p15:clr>
            <a:srgbClr val="00FF00"/>
          </p15:clr>
        </p15:guide>
        <p15:guide id="28" pos="2101">
          <p15:clr>
            <a:srgbClr val="00FF00"/>
          </p15:clr>
        </p15:guide>
        <p15:guide id="29" pos="1370">
          <p15:clr>
            <a:srgbClr val="00FF00"/>
          </p15:clr>
        </p15:guide>
        <p15:guide id="30" pos="1506">
          <p15:clr>
            <a:srgbClr val="00FF00"/>
          </p15:clr>
        </p15:guide>
        <p15:guide id="31" pos="776">
          <p15:clr>
            <a:srgbClr val="00FF00"/>
          </p15:clr>
        </p15:guide>
        <p15:guide id="32" pos="912">
          <p15:clr>
            <a:srgbClr val="00FF00"/>
          </p15:clr>
        </p15:guide>
        <p15:guide id="33" orient="horz" pos="1440">
          <p15:clr>
            <a:srgbClr val="00FF00"/>
          </p15:clr>
        </p15:guide>
        <p15:guide id="34" orient="horz" pos="1576">
          <p15:clr>
            <a:srgbClr val="00FF00"/>
          </p15:clr>
        </p15:guide>
        <p15:guide id="35" orient="horz" pos="2698">
          <p15:clr>
            <a:srgbClr val="00FF00"/>
          </p15:clr>
        </p15:guide>
        <p15:guide id="36" orient="horz" pos="2834">
          <p15:clr>
            <a:srgbClr val="00FF00"/>
          </p15:clr>
        </p15:guide>
        <p15:guide id="37" orient="horz" pos="810">
          <p15:clr>
            <a:srgbClr val="00FF00"/>
          </p15:clr>
        </p15:guide>
        <p15:guide id="38" orient="horz" pos="946">
          <p15:clr>
            <a:srgbClr val="00FF00"/>
          </p15:clr>
        </p15:guide>
        <p15:guide id="39" orient="horz" pos="3327">
          <p15:clr>
            <a:srgbClr val="00FF00"/>
          </p15:clr>
        </p15:guide>
        <p15:guide id="40" orient="horz" pos="3463">
          <p15:clr>
            <a:srgbClr val="00FF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4.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4.xml"/><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4.xml"/><Relationship Id="rId4" Type="http://schemas.openxmlformats.org/officeDocument/2006/relationships/image" Target="../media/image92.png"/></Relationships>
</file>

<file path=ppt/slides/_rels/slide4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hyperlink" Target="https://view.officeapps.live.com/op/embed.aspx?src=https://mediatheque.francetravail.fr/documents/Ameliorer_la_qualite_des_propositions_d-offres_et_des_mises_en_relation/23M11_CDE_ALR.1_V3.pptx"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hyperlink" Target="https://view.officeapps.live.com/op/embed.aspx?src=https://mediatheque.francetravail.fr/documents/Ameliorer_la_qualite_des_propositions_d-offres_et_des_mises_en_relation/23M11_CDE_ALR.1_V3.pptx" TargetMode="External"/><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13.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0B48706-50F4-12B1-CAF6-68193FC47089}"/>
              </a:ext>
            </a:extLst>
          </p:cNvPr>
          <p:cNvSpPr>
            <a:spLocks noGrp="1"/>
          </p:cNvSpPr>
          <p:nvPr>
            <p:ph type="body" sz="quarter" idx="10"/>
          </p:nvPr>
        </p:nvSpPr>
        <p:spPr/>
        <p:txBody>
          <a:bodyPr/>
          <a:lstStyle/>
          <a:p>
            <a:endParaRPr lang="fr-FR" dirty="0"/>
          </a:p>
        </p:txBody>
      </p:sp>
      <p:sp>
        <p:nvSpPr>
          <p:cNvPr id="17" name="Text Placeholder 16">
            <a:extLst>
              <a:ext uri="{FF2B5EF4-FFF2-40B4-BE49-F238E27FC236}">
                <a16:creationId xmlns:a16="http://schemas.microsoft.com/office/drawing/2014/main" id="{912F7E8A-7CB8-C800-0055-A141DB736494}"/>
              </a:ext>
            </a:extLst>
          </p:cNvPr>
          <p:cNvSpPr>
            <a:spLocks noGrp="1"/>
          </p:cNvSpPr>
          <p:nvPr>
            <p:ph type="body" sz="quarter" idx="21"/>
          </p:nvPr>
        </p:nvSpPr>
        <p:spPr/>
        <p:txBody>
          <a:bodyPr/>
          <a:lstStyle/>
          <a:p>
            <a:endParaRPr lang="fr-FR"/>
          </a:p>
        </p:txBody>
      </p:sp>
      <p:sp>
        <p:nvSpPr>
          <p:cNvPr id="5" name="Title 4">
            <a:extLst>
              <a:ext uri="{FF2B5EF4-FFF2-40B4-BE49-F238E27FC236}">
                <a16:creationId xmlns:a16="http://schemas.microsoft.com/office/drawing/2014/main" id="{7836AE2C-51CF-295C-CAE5-45867BD8D4D9}"/>
              </a:ext>
            </a:extLst>
          </p:cNvPr>
          <p:cNvSpPr>
            <a:spLocks noGrp="1"/>
          </p:cNvSpPr>
          <p:nvPr>
            <p:ph type="title"/>
          </p:nvPr>
        </p:nvSpPr>
        <p:spPr>
          <a:xfrm>
            <a:off x="3508810" y="1560945"/>
            <a:ext cx="8516936" cy="3661645"/>
          </a:xfrm>
        </p:spPr>
        <p:txBody>
          <a:bodyPr/>
          <a:lstStyle/>
          <a:p>
            <a:r>
              <a:rPr lang="fr-FR" dirty="0"/>
              <a:t>Comment satisfaire les besoins en recrutement : </a:t>
            </a:r>
            <a:br>
              <a:rPr lang="fr-FR" dirty="0"/>
            </a:br>
            <a:r>
              <a:rPr lang="fr-FR" dirty="0"/>
              <a:t>Sécuriser les MER et </a:t>
            </a:r>
            <a:br>
              <a:rPr lang="fr-FR" dirty="0"/>
            </a:br>
            <a:r>
              <a:rPr lang="fr-FR" dirty="0"/>
              <a:t>Le suivi </a:t>
            </a:r>
            <a:r>
              <a:rPr lang="fr-FR" sz="3600" dirty="0"/>
              <a:t>&amp;</a:t>
            </a:r>
            <a:r>
              <a:rPr lang="fr-FR" dirty="0"/>
              <a:t> traitement des candidatures</a:t>
            </a:r>
          </a:p>
        </p:txBody>
      </p:sp>
      <p:sp>
        <p:nvSpPr>
          <p:cNvPr id="3" name="Text Placeholder 2">
            <a:extLst>
              <a:ext uri="{FF2B5EF4-FFF2-40B4-BE49-F238E27FC236}">
                <a16:creationId xmlns:a16="http://schemas.microsoft.com/office/drawing/2014/main" id="{9438D674-6A63-E4FE-C740-8C6269DFAD2A}"/>
              </a:ext>
            </a:extLst>
          </p:cNvPr>
          <p:cNvSpPr>
            <a:spLocks noGrp="1"/>
          </p:cNvSpPr>
          <p:nvPr>
            <p:ph type="body" sz="quarter" idx="20"/>
          </p:nvPr>
        </p:nvSpPr>
        <p:spPr>
          <a:xfrm>
            <a:off x="3335337" y="5322780"/>
            <a:ext cx="7748299" cy="1435030"/>
          </a:xfrm>
        </p:spPr>
        <p:txBody>
          <a:bodyPr/>
          <a:lstStyle/>
          <a:p>
            <a:pPr algn="ctr"/>
            <a:r>
              <a:rPr lang="fr-FR" b="1" dirty="0"/>
              <a:t>Direction Régionale Pôle emploi IDF</a:t>
            </a:r>
          </a:p>
          <a:p>
            <a:pPr algn="ctr"/>
            <a:r>
              <a:rPr lang="fr-FR" b="1" dirty="0"/>
              <a:t>Direction des opérations ODS Entreprises</a:t>
            </a:r>
          </a:p>
          <a:p>
            <a:endParaRPr lang="fr-FR" dirty="0"/>
          </a:p>
          <a:p>
            <a:pPr algn="ctr"/>
            <a:r>
              <a:rPr lang="fr-FR" b="1" dirty="0"/>
              <a:t>Novembre 2024</a:t>
            </a:r>
          </a:p>
        </p:txBody>
      </p:sp>
    </p:spTree>
    <p:extLst>
      <p:ext uri="{BB962C8B-B14F-4D97-AF65-F5344CB8AC3E}">
        <p14:creationId xmlns:p14="http://schemas.microsoft.com/office/powerpoint/2010/main" val="41812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7FAB4C2-4DD8-CA87-3230-5D7D214F8186}"/>
              </a:ext>
            </a:extLst>
          </p:cNvPr>
          <p:cNvSpPr>
            <a:spLocks noGrp="1"/>
          </p:cNvSpPr>
          <p:nvPr>
            <p:ph type="sldNum" sz="quarter" idx="12"/>
          </p:nvPr>
        </p:nvSpPr>
        <p:spPr/>
        <p:txBody>
          <a:bodyPr/>
          <a:lstStyle/>
          <a:p>
            <a:fld id="{C814DB2B-3EFD-4766-A6C9-C9A5E84D2897}" type="slidenum">
              <a:rPr lang="fr-FR" smtClean="0"/>
              <a:t>10</a:t>
            </a:fld>
            <a:endParaRPr lang="fr-FR"/>
          </a:p>
        </p:txBody>
      </p:sp>
      <p:sp>
        <p:nvSpPr>
          <p:cNvPr id="6" name="ZoneTexte 5">
            <a:extLst>
              <a:ext uri="{FF2B5EF4-FFF2-40B4-BE49-F238E27FC236}">
                <a16:creationId xmlns:a16="http://schemas.microsoft.com/office/drawing/2014/main" id="{955493F4-F795-57AA-0CBA-AF869C2FD13D}"/>
              </a:ext>
            </a:extLst>
          </p:cNvPr>
          <p:cNvSpPr txBox="1"/>
          <p:nvPr/>
        </p:nvSpPr>
        <p:spPr>
          <a:xfrm>
            <a:off x="7789985" y="1778127"/>
            <a:ext cx="3710352" cy="4154984"/>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chemeClr val="bg1"/>
                </a:solidFill>
                <a:latin typeface="Verdana" panose="020B0604030504040204" pitchFamily="34" charset="0"/>
                <a:ea typeface="Verdana" panose="020B0604030504040204" pitchFamily="34" charset="0"/>
                <a:cs typeface="Calibri"/>
              </a:rPr>
              <a:t>1 - Le conseiller transmet la candidature au recruteur</a:t>
            </a:r>
          </a:p>
          <a:p>
            <a:endParaRPr lang="fr-FR" sz="1200" b="1"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2 –</a:t>
            </a:r>
            <a:r>
              <a:rPr lang="fr-FR" sz="1200" b="1" dirty="0">
                <a:solidFill>
                  <a:schemeClr val="bg1"/>
                </a:solidFill>
                <a:latin typeface="Verdana" panose="020B0604030504040204" pitchFamily="34" charset="0"/>
                <a:ea typeface="Verdana" panose="020B0604030504040204" pitchFamily="34" charset="0"/>
                <a:cs typeface="Calibri"/>
              </a:rPr>
              <a:t> </a:t>
            </a:r>
            <a:r>
              <a:rPr lang="fr-FR" sz="1200" dirty="0">
                <a:solidFill>
                  <a:schemeClr val="bg1"/>
                </a:solidFill>
                <a:latin typeface="Verdana" panose="020B0604030504040204" pitchFamily="34" charset="0"/>
                <a:ea typeface="Verdana" panose="020B0604030504040204" pitchFamily="34" charset="0"/>
                <a:cs typeface="Calibri"/>
              </a:rPr>
              <a:t>Il sélectionne </a:t>
            </a:r>
            <a:r>
              <a:rPr lang="fr-FR" sz="1200" b="1" dirty="0">
                <a:solidFill>
                  <a:schemeClr val="bg1"/>
                </a:solidFill>
                <a:latin typeface="Verdana" panose="020B0604030504040204" pitchFamily="34" charset="0"/>
                <a:ea typeface="Verdana" panose="020B0604030504040204" pitchFamily="34" charset="0"/>
                <a:cs typeface="Calibri"/>
              </a:rPr>
              <a:t>la carte de visite </a:t>
            </a:r>
            <a:r>
              <a:rPr lang="fr-FR" sz="1200" dirty="0">
                <a:solidFill>
                  <a:schemeClr val="bg1"/>
                </a:solidFill>
                <a:latin typeface="Verdana" panose="020B0604030504040204" pitchFamily="34" charset="0"/>
                <a:ea typeface="Verdana" panose="020B0604030504040204" pitchFamily="34" charset="0"/>
                <a:cs typeface="Calibri"/>
              </a:rPr>
              <a:t>en cochant</a:t>
            </a:r>
            <a:r>
              <a:rPr lang="fr-FR" sz="1200" b="1" dirty="0">
                <a:solidFill>
                  <a:schemeClr val="bg1"/>
                </a:solidFill>
                <a:latin typeface="Verdana" panose="020B0604030504040204" pitchFamily="34" charset="0"/>
                <a:ea typeface="Verdana" panose="020B0604030504040204" pitchFamily="34" charset="0"/>
                <a:cs typeface="Calibri"/>
              </a:rPr>
              <a:t> </a:t>
            </a:r>
            <a:r>
              <a:rPr lang="fr-FR" sz="1200" dirty="0">
                <a:solidFill>
                  <a:schemeClr val="bg1"/>
                </a:solidFill>
                <a:latin typeface="Verdana" panose="020B0604030504040204" pitchFamily="34" charset="0"/>
                <a:ea typeface="Verdana" panose="020B0604030504040204" pitchFamily="34" charset="0"/>
                <a:cs typeface="Calibri"/>
              </a:rPr>
              <a:t>celle-ci</a:t>
            </a:r>
          </a:p>
          <a:p>
            <a:endParaRPr lang="fr-FR" sz="1200" b="1"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3 - Le conseiller accompagne la transmission de la candidature avec carte de visite d’un </a:t>
            </a:r>
            <a:r>
              <a:rPr lang="fr-FR" sz="1200" b="1" dirty="0">
                <a:solidFill>
                  <a:schemeClr val="bg1"/>
                </a:solidFill>
                <a:latin typeface="Verdana" panose="020B0604030504040204" pitchFamily="34" charset="0"/>
                <a:ea typeface="Verdana" panose="020B0604030504040204" pitchFamily="34" charset="0"/>
                <a:cs typeface="Calibri"/>
              </a:rPr>
              <a:t>message personnalisé au recruteur</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4 – Il choisit le canal de transmission par lequel il transmet l'offre au candidat</a:t>
            </a:r>
            <a:endParaRPr lang="fr-FR" sz="1200" b="1" dirty="0">
              <a:solidFill>
                <a:schemeClr val="bg1"/>
              </a:solidFill>
              <a:latin typeface="Verdana" panose="020B0604030504040204" pitchFamily="34" charset="0"/>
              <a:ea typeface="Verdana" panose="020B0604030504040204" pitchFamily="34" charset="0"/>
              <a:cs typeface="Calibri"/>
            </a:endParaRPr>
          </a:p>
          <a:p>
            <a:pPr marL="285750" indent="-285750">
              <a:buFont typeface="Arial"/>
              <a:buChar char="•"/>
            </a:pPr>
            <a:r>
              <a:rPr lang="fr-FR" sz="1200" b="1" dirty="0">
                <a:solidFill>
                  <a:schemeClr val="bg1"/>
                </a:solidFill>
                <a:latin typeface="Verdana" panose="020B0604030504040204" pitchFamily="34" charset="0"/>
                <a:ea typeface="Verdana" panose="020B0604030504040204" pitchFamily="34" charset="0"/>
                <a:cs typeface="Calibri"/>
              </a:rPr>
              <a:t>Courrier dans l'Espace personnel</a:t>
            </a:r>
          </a:p>
          <a:p>
            <a:pPr marL="285750" indent="-285750">
              <a:buFont typeface="Arial"/>
              <a:buChar char="•"/>
            </a:pPr>
            <a:r>
              <a:rPr lang="fr-FR" sz="1200" b="1" dirty="0">
                <a:solidFill>
                  <a:schemeClr val="bg1"/>
                </a:solidFill>
                <a:latin typeface="Verdana" panose="020B0604030504040204" pitchFamily="34" charset="0"/>
                <a:ea typeface="Verdana" panose="020B0604030504040204" pitchFamily="34" charset="0"/>
                <a:cs typeface="Calibri"/>
              </a:rPr>
              <a:t>Remise en main propre</a:t>
            </a:r>
          </a:p>
          <a:p>
            <a:pPr marL="285750" indent="-285750">
              <a:buFont typeface="Arial"/>
              <a:buChar char="•"/>
            </a:pPr>
            <a:r>
              <a:rPr lang="fr-FR" sz="1200" b="1" dirty="0">
                <a:solidFill>
                  <a:schemeClr val="bg1"/>
                </a:solidFill>
                <a:latin typeface="Verdana" panose="020B0604030504040204" pitchFamily="34" charset="0"/>
                <a:ea typeface="Verdana" panose="020B0604030504040204" pitchFamily="34" charset="0"/>
                <a:cs typeface="Calibri"/>
              </a:rPr>
              <a:t>Sans diffusion </a:t>
            </a:r>
            <a:r>
              <a:rPr lang="fr-FR" sz="1200" dirty="0">
                <a:solidFill>
                  <a:schemeClr val="bg1"/>
                </a:solidFill>
                <a:latin typeface="Verdana" panose="020B0604030504040204" pitchFamily="34" charset="0"/>
                <a:ea typeface="Verdana" panose="020B0604030504040204" pitchFamily="34" charset="0"/>
                <a:cs typeface="Calibri"/>
              </a:rPr>
              <a:t>(dans le cas où celui-ci ne souhaite pas d’impression ou n’a pas accepté le consentement d’envoi d’informations sur son espace personnel)</a:t>
            </a:r>
          </a:p>
          <a:p>
            <a:pPr marL="285750" indent="-285750">
              <a:buFont typeface="Arial"/>
              <a:buChar char="•"/>
            </a:pPr>
            <a:r>
              <a:rPr lang="fr-FR" sz="1200" dirty="0">
                <a:solidFill>
                  <a:schemeClr val="bg1"/>
                </a:solidFill>
                <a:latin typeface="Verdana" panose="020B0604030504040204" pitchFamily="34" charset="0"/>
                <a:ea typeface="Verdana" panose="020B0604030504040204" pitchFamily="34" charset="0"/>
                <a:cs typeface="Calibri"/>
              </a:rPr>
              <a:t>Courrier postal (dans le cas d’adresse mail non validée, et/ou non-consentement au zéro papier et envoi dans l’espace personnel)</a:t>
            </a:r>
          </a:p>
        </p:txBody>
      </p:sp>
      <p:sp>
        <p:nvSpPr>
          <p:cNvPr id="13" name="ZoneTexte 12">
            <a:extLst>
              <a:ext uri="{FF2B5EF4-FFF2-40B4-BE49-F238E27FC236}">
                <a16:creationId xmlns:a16="http://schemas.microsoft.com/office/drawing/2014/main" id="{DB953A8C-AF64-F993-1091-E0ACC8B41725}"/>
              </a:ext>
            </a:extLst>
          </p:cNvPr>
          <p:cNvSpPr txBox="1"/>
          <p:nvPr/>
        </p:nvSpPr>
        <p:spPr>
          <a:xfrm>
            <a:off x="2479426" y="735046"/>
            <a:ext cx="7965763" cy="30777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u="sng" dirty="0">
                <a:solidFill>
                  <a:schemeClr val="tx2"/>
                </a:solidFill>
                <a:latin typeface="Verdana" panose="020B0604030504040204" pitchFamily="34" charset="0"/>
                <a:ea typeface="Verdana" panose="020B0604030504040204" pitchFamily="34" charset="0"/>
                <a:cs typeface="Calibri"/>
              </a:rPr>
              <a:t>Situation du candidat sans CV disponible avec une carte de visite disponible </a:t>
            </a:r>
          </a:p>
        </p:txBody>
      </p:sp>
      <p:sp>
        <p:nvSpPr>
          <p:cNvPr id="14" name="Organigramme : Connecteur 13">
            <a:extLst>
              <a:ext uri="{FF2B5EF4-FFF2-40B4-BE49-F238E27FC236}">
                <a16:creationId xmlns:a16="http://schemas.microsoft.com/office/drawing/2014/main" id="{79FD9DFF-8B03-8CD8-C1AE-D62E344F98B5}"/>
              </a:ext>
            </a:extLst>
          </p:cNvPr>
          <p:cNvSpPr/>
          <p:nvPr/>
        </p:nvSpPr>
        <p:spPr>
          <a:xfrm>
            <a:off x="844170" y="2769182"/>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2</a:t>
            </a:r>
            <a:endParaRPr lang="fr-FR" dirty="0"/>
          </a:p>
        </p:txBody>
      </p:sp>
      <p:sp>
        <p:nvSpPr>
          <p:cNvPr id="15" name="Organigramme : Connecteur 14">
            <a:extLst>
              <a:ext uri="{FF2B5EF4-FFF2-40B4-BE49-F238E27FC236}">
                <a16:creationId xmlns:a16="http://schemas.microsoft.com/office/drawing/2014/main" id="{A9BBA6B4-DFB4-CEB3-DA78-2A1A4E7EDD0D}"/>
              </a:ext>
            </a:extLst>
          </p:cNvPr>
          <p:cNvSpPr/>
          <p:nvPr/>
        </p:nvSpPr>
        <p:spPr>
          <a:xfrm>
            <a:off x="874465" y="1568342"/>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16" name="Organigramme : Connecteur 15">
            <a:extLst>
              <a:ext uri="{FF2B5EF4-FFF2-40B4-BE49-F238E27FC236}">
                <a16:creationId xmlns:a16="http://schemas.microsoft.com/office/drawing/2014/main" id="{43D2D8F8-3C68-74E5-77D4-779287ECB5EE}"/>
              </a:ext>
            </a:extLst>
          </p:cNvPr>
          <p:cNvSpPr/>
          <p:nvPr/>
        </p:nvSpPr>
        <p:spPr>
          <a:xfrm>
            <a:off x="852657" y="3660578"/>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a:endParaRPr>
          </a:p>
          <a:p>
            <a:pPr algn="ctr"/>
            <a:r>
              <a:rPr lang="fr-FR" dirty="0">
                <a:cs typeface="Calibri"/>
              </a:rPr>
              <a:t>3</a:t>
            </a:r>
            <a:endParaRPr lang="fr-FR" dirty="0"/>
          </a:p>
          <a:p>
            <a:pPr algn="ctr"/>
            <a:endParaRPr lang="fr-FR" dirty="0">
              <a:cs typeface="Calibri" panose="020F0502020204030204"/>
            </a:endParaRPr>
          </a:p>
        </p:txBody>
      </p:sp>
      <p:sp>
        <p:nvSpPr>
          <p:cNvPr id="17" name="Organigramme : Connecteur 16">
            <a:extLst>
              <a:ext uri="{FF2B5EF4-FFF2-40B4-BE49-F238E27FC236}">
                <a16:creationId xmlns:a16="http://schemas.microsoft.com/office/drawing/2014/main" id="{94EB3E81-D373-D7DD-114E-170A8C79A016}"/>
              </a:ext>
            </a:extLst>
          </p:cNvPr>
          <p:cNvSpPr/>
          <p:nvPr/>
        </p:nvSpPr>
        <p:spPr>
          <a:xfrm>
            <a:off x="839574" y="4770029"/>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panose="020F0502020204030204"/>
            </a:endParaRPr>
          </a:p>
          <a:p>
            <a:pPr algn="ctr"/>
            <a:endParaRPr lang="fr-FR" dirty="0">
              <a:cs typeface="Calibri" panose="020F0502020204030204"/>
            </a:endParaRPr>
          </a:p>
          <a:p>
            <a:pPr algn="ctr"/>
            <a:r>
              <a:rPr lang="fr-FR" dirty="0">
                <a:cs typeface="Calibri" panose="020F0502020204030204"/>
              </a:rPr>
              <a:t>4</a:t>
            </a:r>
          </a:p>
          <a:p>
            <a:pPr algn="ctr"/>
            <a:endParaRPr lang="fr-FR" dirty="0">
              <a:cs typeface="Calibri" panose="020F0502020204030204"/>
            </a:endParaRPr>
          </a:p>
          <a:p>
            <a:pPr algn="ctr"/>
            <a:endParaRPr lang="fr-FR" dirty="0">
              <a:cs typeface="Calibri" panose="020F0502020204030204"/>
            </a:endParaRPr>
          </a:p>
        </p:txBody>
      </p:sp>
      <p:pic>
        <p:nvPicPr>
          <p:cNvPr id="19" name="Image 18"/>
          <p:cNvPicPr/>
          <p:nvPr/>
        </p:nvPicPr>
        <p:blipFill>
          <a:blip r:embed="rId2" cstate="email">
            <a:extLst>
              <a:ext uri="{28A0092B-C50C-407E-A947-70E740481C1C}">
                <a14:useLocalDpi xmlns:a14="http://schemas.microsoft.com/office/drawing/2010/main"/>
              </a:ext>
            </a:extLst>
          </a:blip>
          <a:stretch>
            <a:fillRect/>
          </a:stretch>
        </p:blipFill>
        <p:spPr>
          <a:xfrm>
            <a:off x="1555652" y="1382810"/>
            <a:ext cx="5760720" cy="2657475"/>
          </a:xfrm>
          <a:prstGeom prst="rect">
            <a:avLst/>
          </a:prstGeom>
        </p:spPr>
      </p:pic>
      <p:pic>
        <p:nvPicPr>
          <p:cNvPr id="20" name="Image 19"/>
          <p:cNvPicPr/>
          <p:nvPr/>
        </p:nvPicPr>
        <p:blipFill>
          <a:blip r:embed="rId3" cstate="email">
            <a:extLst>
              <a:ext uri="{28A0092B-C50C-407E-A947-70E740481C1C}">
                <a14:useLocalDpi xmlns:a14="http://schemas.microsoft.com/office/drawing/2010/main"/>
              </a:ext>
            </a:extLst>
          </a:blip>
          <a:stretch>
            <a:fillRect/>
          </a:stretch>
        </p:blipFill>
        <p:spPr>
          <a:xfrm>
            <a:off x="1555652" y="3516923"/>
            <a:ext cx="5760720" cy="2305919"/>
          </a:xfrm>
          <a:prstGeom prst="rect">
            <a:avLst/>
          </a:prstGeom>
        </p:spPr>
      </p:pic>
      <p:sp>
        <p:nvSpPr>
          <p:cNvPr id="12" name="Rectangle 11">
            <a:extLst>
              <a:ext uri="{FF2B5EF4-FFF2-40B4-BE49-F238E27FC236}">
                <a16:creationId xmlns:a16="http://schemas.microsoft.com/office/drawing/2014/main" id="{B9AE0AA3-5C1B-6A10-4371-799111D28777}"/>
              </a:ext>
            </a:extLst>
          </p:cNvPr>
          <p:cNvSpPr/>
          <p:nvPr/>
        </p:nvSpPr>
        <p:spPr>
          <a:xfrm>
            <a:off x="1620383" y="2586788"/>
            <a:ext cx="5695990" cy="930135"/>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736446" y="2625589"/>
            <a:ext cx="5473246" cy="828030"/>
          </a:xfrm>
          <a:prstGeom prst="rect">
            <a:avLst/>
          </a:prstGeom>
        </p:spPr>
      </p:pic>
      <p:sp>
        <p:nvSpPr>
          <p:cNvPr id="7" name="Bulle narrative : rectangle à coins arrondis 6">
            <a:extLst>
              <a:ext uri="{FF2B5EF4-FFF2-40B4-BE49-F238E27FC236}">
                <a16:creationId xmlns:a16="http://schemas.microsoft.com/office/drawing/2014/main" id="{47790AC7-56FB-70A7-2709-1C6744AFF352}"/>
              </a:ext>
            </a:extLst>
          </p:cNvPr>
          <p:cNvSpPr/>
          <p:nvPr/>
        </p:nvSpPr>
        <p:spPr>
          <a:xfrm>
            <a:off x="10393476" y="710951"/>
            <a:ext cx="1106861"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CDE/CDDE/CAI</a:t>
            </a:r>
            <a:endParaRPr lang="fr-FR" dirty="0"/>
          </a:p>
        </p:txBody>
      </p:sp>
      <p:sp>
        <p:nvSpPr>
          <p:cNvPr id="8" name="Organigramme : Connecteur 7">
            <a:extLst>
              <a:ext uri="{FF2B5EF4-FFF2-40B4-BE49-F238E27FC236}">
                <a16:creationId xmlns:a16="http://schemas.microsoft.com/office/drawing/2014/main" id="{CC0B7C72-1D49-1674-FF99-9BBA62827345}"/>
              </a:ext>
            </a:extLst>
          </p:cNvPr>
          <p:cNvSpPr/>
          <p:nvPr/>
        </p:nvSpPr>
        <p:spPr>
          <a:xfrm>
            <a:off x="852657" y="162238"/>
            <a:ext cx="457200" cy="457200"/>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9" name="Organigramme : Connecteur 8">
            <a:extLst>
              <a:ext uri="{FF2B5EF4-FFF2-40B4-BE49-F238E27FC236}">
                <a16:creationId xmlns:a16="http://schemas.microsoft.com/office/drawing/2014/main" id="{B6AA9201-EAB7-FB1C-AD4E-DB7A9032FDD9}"/>
              </a:ext>
            </a:extLst>
          </p:cNvPr>
          <p:cNvSpPr/>
          <p:nvPr/>
        </p:nvSpPr>
        <p:spPr>
          <a:xfrm>
            <a:off x="1953484" y="687184"/>
            <a:ext cx="457200" cy="457200"/>
          </a:xfrm>
          <a:prstGeom prst="flowChartConnector">
            <a:avLst/>
          </a:prstGeom>
          <a:solidFill>
            <a:schemeClr val="accent2">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B</a:t>
            </a:r>
            <a:endParaRPr lang="fr-FR" dirty="0"/>
          </a:p>
        </p:txBody>
      </p:sp>
      <p:pic>
        <p:nvPicPr>
          <p:cNvPr id="21" name="Image 20">
            <a:extLst>
              <a:ext uri="{FF2B5EF4-FFF2-40B4-BE49-F238E27FC236}">
                <a16:creationId xmlns:a16="http://schemas.microsoft.com/office/drawing/2014/main" id="{F4AB932B-772D-7286-DB35-E19723112544}"/>
              </a:ext>
            </a:extLst>
          </p:cNvPr>
          <p:cNvPicPr>
            <a:picLocks noChangeAspect="1"/>
          </p:cNvPicPr>
          <p:nvPr/>
        </p:nvPicPr>
        <p:blipFill>
          <a:blip r:embed="rId5"/>
          <a:stretch>
            <a:fillRect/>
          </a:stretch>
        </p:blipFill>
        <p:spPr>
          <a:xfrm>
            <a:off x="1643571" y="5668901"/>
            <a:ext cx="1562100" cy="504825"/>
          </a:xfrm>
          <a:prstGeom prst="rect">
            <a:avLst/>
          </a:prstGeom>
        </p:spPr>
      </p:pic>
      <p:pic>
        <p:nvPicPr>
          <p:cNvPr id="24" name="Image 23">
            <a:extLst>
              <a:ext uri="{FF2B5EF4-FFF2-40B4-BE49-F238E27FC236}">
                <a16:creationId xmlns:a16="http://schemas.microsoft.com/office/drawing/2014/main" id="{D3C369F8-56A2-3F5D-2CC2-CEEED4E17B7D}"/>
              </a:ext>
            </a:extLst>
          </p:cNvPr>
          <p:cNvPicPr>
            <a:picLocks noChangeAspect="1"/>
          </p:cNvPicPr>
          <p:nvPr/>
        </p:nvPicPr>
        <p:blipFill>
          <a:blip r:embed="rId6"/>
          <a:stretch>
            <a:fillRect/>
          </a:stretch>
        </p:blipFill>
        <p:spPr>
          <a:xfrm>
            <a:off x="1643570" y="6170816"/>
            <a:ext cx="1562099" cy="131626"/>
          </a:xfrm>
          <a:prstGeom prst="rect">
            <a:avLst/>
          </a:prstGeom>
          <a:ln>
            <a:solidFill>
              <a:schemeClr val="bg1">
                <a:lumMod val="50000"/>
              </a:schemeClr>
            </a:solidFill>
          </a:ln>
        </p:spPr>
      </p:pic>
      <p:sp>
        <p:nvSpPr>
          <p:cNvPr id="4" name="Titre 6">
            <a:extLst>
              <a:ext uri="{FF2B5EF4-FFF2-40B4-BE49-F238E27FC236}">
                <a16:creationId xmlns:a16="http://schemas.microsoft.com/office/drawing/2014/main" id="{778B12D0-CCF5-709B-A857-5970F33CA33D}"/>
              </a:ext>
            </a:extLst>
          </p:cNvPr>
          <p:cNvSpPr txBox="1">
            <a:spLocks/>
          </p:cNvSpPr>
          <p:nvPr/>
        </p:nvSpPr>
        <p:spPr>
          <a:xfrm>
            <a:off x="1296774" y="166844"/>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5/9</a:t>
            </a:r>
          </a:p>
        </p:txBody>
      </p:sp>
    </p:spTree>
    <p:extLst>
      <p:ext uri="{BB962C8B-B14F-4D97-AF65-F5344CB8AC3E}">
        <p14:creationId xmlns:p14="http://schemas.microsoft.com/office/powerpoint/2010/main" val="154361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325A602-E4F6-3002-2573-7D1BA898FEDC}"/>
              </a:ext>
            </a:extLst>
          </p:cNvPr>
          <p:cNvSpPr>
            <a:spLocks noGrp="1"/>
          </p:cNvSpPr>
          <p:nvPr>
            <p:ph type="sldNum" sz="quarter" idx="12"/>
          </p:nvPr>
        </p:nvSpPr>
        <p:spPr/>
        <p:txBody>
          <a:bodyPr/>
          <a:lstStyle/>
          <a:p>
            <a:fld id="{C814DB2B-3EFD-4766-A6C9-C9A5E84D2897}" type="slidenum">
              <a:rPr lang="fr-FR" smtClean="0"/>
              <a:t>11</a:t>
            </a:fld>
            <a:endParaRPr lang="fr-FR"/>
          </a:p>
        </p:txBody>
      </p:sp>
      <p:pic>
        <p:nvPicPr>
          <p:cNvPr id="4" name="Image 3" descr="Une image contenant texte, capture d’écran, logiciel, Page web&#10;&#10;Description générée automatiquement">
            <a:extLst>
              <a:ext uri="{FF2B5EF4-FFF2-40B4-BE49-F238E27FC236}">
                <a16:creationId xmlns:a16="http://schemas.microsoft.com/office/drawing/2014/main" id="{8B70A97C-E514-D2C2-23D7-69CC0A7528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6933" y="1715504"/>
            <a:ext cx="6415649" cy="4619625"/>
          </a:xfrm>
          <a:prstGeom prst="rect">
            <a:avLst/>
          </a:prstGeom>
        </p:spPr>
      </p:pic>
      <p:sp>
        <p:nvSpPr>
          <p:cNvPr id="5" name="Rectangle 4">
            <a:extLst>
              <a:ext uri="{FF2B5EF4-FFF2-40B4-BE49-F238E27FC236}">
                <a16:creationId xmlns:a16="http://schemas.microsoft.com/office/drawing/2014/main" id="{B9AE0AA3-5C1B-6A10-4371-799111D28777}"/>
              </a:ext>
            </a:extLst>
          </p:cNvPr>
          <p:cNvSpPr/>
          <p:nvPr/>
        </p:nvSpPr>
        <p:spPr>
          <a:xfrm>
            <a:off x="1328616" y="2838941"/>
            <a:ext cx="5722815" cy="429845"/>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D5E8D41-1825-E056-FE54-D9DCA7B97CB2}"/>
              </a:ext>
            </a:extLst>
          </p:cNvPr>
          <p:cNvSpPr txBox="1"/>
          <p:nvPr/>
        </p:nvSpPr>
        <p:spPr>
          <a:xfrm>
            <a:off x="7317568" y="1449513"/>
            <a:ext cx="4739927" cy="5586145"/>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50" dirty="0">
                <a:solidFill>
                  <a:schemeClr val="bg1"/>
                </a:solidFill>
                <a:latin typeface="Verdana" panose="020B0604030504040204" pitchFamily="34" charset="0"/>
                <a:ea typeface="Verdana" panose="020B0604030504040204" pitchFamily="34" charset="0"/>
                <a:cs typeface="Calibri"/>
              </a:rPr>
              <a:t>1 - Le candidat n'a pas de CV ni de carte de visite d’enregistrés dans son profil. </a:t>
            </a:r>
            <a:r>
              <a:rPr lang="fr-FR" sz="1050" b="1" dirty="0">
                <a:solidFill>
                  <a:schemeClr val="bg1"/>
                </a:solidFill>
                <a:latin typeface="Verdana" panose="020B0604030504040204" pitchFamily="34" charset="0"/>
                <a:ea typeface="Verdana" panose="020B0604030504040204" pitchFamily="34" charset="0"/>
                <a:cs typeface="Calibri"/>
              </a:rPr>
              <a:t>Un message d'alerte</a:t>
            </a:r>
            <a:r>
              <a:rPr lang="fr-FR" sz="1050" dirty="0">
                <a:solidFill>
                  <a:schemeClr val="bg1"/>
                </a:solidFill>
                <a:latin typeface="Verdana" panose="020B0604030504040204" pitchFamily="34" charset="0"/>
                <a:ea typeface="Verdana" panose="020B0604030504040204" pitchFamily="34" charset="0"/>
                <a:cs typeface="Calibri"/>
              </a:rPr>
              <a:t> apparaît lorsqu’il n’y a jamais eu de CV d’enregistré </a:t>
            </a:r>
            <a:r>
              <a:rPr lang="fr-FR" sz="1050" i="1" dirty="0">
                <a:solidFill>
                  <a:schemeClr val="bg1"/>
                </a:solidFill>
                <a:latin typeface="Verdana" panose="020B0604030504040204" pitchFamily="34" charset="0"/>
                <a:ea typeface="Verdana" panose="020B0604030504040204" pitchFamily="34" charset="0"/>
                <a:cs typeface="Calibri"/>
              </a:rPr>
              <a:t>"</a:t>
            </a:r>
            <a:r>
              <a:rPr lang="fr-FR" sz="1050" i="1" dirty="0">
                <a:solidFill>
                  <a:schemeClr val="bg1"/>
                </a:solidFill>
                <a:latin typeface="Verdana" panose="020B0604030504040204" pitchFamily="34" charset="0"/>
                <a:ea typeface="Verdana" panose="020B0604030504040204" pitchFamily="34" charset="0"/>
                <a:cs typeface="+mn-lt"/>
              </a:rPr>
              <a:t>Le candidat n’a pas de CV dans son profil. Vous devez envoyer le CV au recruteur par un mail sortant ou à défaut par courrier« </a:t>
            </a:r>
          </a:p>
          <a:p>
            <a:endParaRPr lang="fr-FR" sz="1050" i="1" dirty="0">
              <a:solidFill>
                <a:schemeClr val="bg1"/>
              </a:solidFill>
              <a:latin typeface="Verdana" panose="020B0604030504040204" pitchFamily="34" charset="0"/>
              <a:ea typeface="Verdana" panose="020B0604030504040204" pitchFamily="34" charset="0"/>
              <a:cs typeface="+mn-lt"/>
            </a:endParaRPr>
          </a:p>
          <a:p>
            <a:r>
              <a:rPr lang="fr-FR" sz="1050" dirty="0">
                <a:solidFill>
                  <a:schemeClr val="bg1"/>
                </a:solidFill>
                <a:latin typeface="Verdana" panose="020B0604030504040204" pitchFamily="34" charset="0"/>
                <a:ea typeface="Verdana" panose="020B0604030504040204" pitchFamily="34" charset="0"/>
                <a:cs typeface="Calibri"/>
              </a:rPr>
              <a:t>2 - Le conseiller contacte le demandeur d’emploi pour l’inviter à enregistrer son CV dans son espace personnel voire l’accompagne pour le guider dans cette mise à jour. Le conseiller pourra accéder instantanément au CV dans le profil de compétence généré dans MAP</a:t>
            </a:r>
            <a:endParaRPr lang="fr-FR" sz="1050" dirty="0">
              <a:solidFill>
                <a:schemeClr val="accent4"/>
              </a:solidFill>
              <a:latin typeface="Verdana" panose="020B0604030504040204" pitchFamily="34" charset="0"/>
              <a:ea typeface="Verdana" panose="020B0604030504040204" pitchFamily="34" charset="0"/>
              <a:cs typeface="Calibri"/>
            </a:endParaRPr>
          </a:p>
          <a:p>
            <a:r>
              <a:rPr lang="fr-FR" sz="1050" u="sng" dirty="0">
                <a:solidFill>
                  <a:schemeClr val="bg1"/>
                </a:solidFill>
                <a:latin typeface="Verdana" panose="020B0604030504040204" pitchFamily="34" charset="0"/>
                <a:ea typeface="Verdana" panose="020B0604030504040204" pitchFamily="34" charset="0"/>
                <a:cs typeface="Calibri"/>
              </a:rPr>
              <a:t>OU</a:t>
            </a:r>
          </a:p>
          <a:p>
            <a:r>
              <a:rPr lang="fr-FR" sz="1050" dirty="0">
                <a:solidFill>
                  <a:schemeClr val="bg1"/>
                </a:solidFill>
                <a:latin typeface="Verdana" panose="020B0604030504040204" pitchFamily="34" charset="0"/>
                <a:ea typeface="Verdana" panose="020B0604030504040204" pitchFamily="34" charset="0"/>
                <a:cs typeface="Calibri"/>
              </a:rPr>
              <a:t>2bis - Le conseiller sans être en contact le D.E indique l’intérêt, la plus-value de ce profil au recruteur. Il transmet les coordonnées du candidat à l’employeur en indiquant qu’il peut recevoir celui-ci même sans CV, son profil correspondant. Il conclue en mentionnant qu'il se tient à sa disposition pour en échanger.</a:t>
            </a:r>
          </a:p>
          <a:p>
            <a:endParaRPr lang="fr-FR" sz="1050" dirty="0">
              <a:solidFill>
                <a:schemeClr val="bg1"/>
              </a:solidFill>
              <a:latin typeface="Verdana" panose="020B0604030504040204" pitchFamily="34" charset="0"/>
              <a:ea typeface="Verdana" panose="020B0604030504040204" pitchFamily="34" charset="0"/>
              <a:cs typeface="Calibri"/>
            </a:endParaRPr>
          </a:p>
          <a:p>
            <a:r>
              <a:rPr lang="fr-FR" sz="1050" dirty="0">
                <a:solidFill>
                  <a:schemeClr val="bg1"/>
                </a:solidFill>
                <a:latin typeface="Verdana" panose="020B0604030504040204" pitchFamily="34" charset="0"/>
                <a:ea typeface="Verdana" panose="020B0604030504040204" pitchFamily="34" charset="0"/>
                <a:cs typeface="Calibri"/>
              </a:rPr>
              <a:t>3 - Le moyen de transmission de la candidature est uniquement possible </a:t>
            </a:r>
            <a:r>
              <a:rPr lang="fr-FR" sz="1050" b="1" dirty="0">
                <a:solidFill>
                  <a:schemeClr val="bg1"/>
                </a:solidFill>
                <a:latin typeface="Verdana" panose="020B0604030504040204" pitchFamily="34" charset="0"/>
                <a:ea typeface="Verdana" panose="020B0604030504040204" pitchFamily="34" charset="0"/>
                <a:cs typeface="Calibri"/>
              </a:rPr>
              <a:t>"sans diffusion" </a:t>
            </a:r>
            <a:r>
              <a:rPr lang="fr-FR" sz="1050" dirty="0">
                <a:solidFill>
                  <a:schemeClr val="bg1"/>
                </a:solidFill>
                <a:latin typeface="Verdana" panose="020B0604030504040204" pitchFamily="34" charset="0"/>
                <a:ea typeface="Verdana" panose="020B0604030504040204" pitchFamily="34" charset="0"/>
                <a:cs typeface="Calibri"/>
              </a:rPr>
              <a:t>puisque non transmissible directement via le SI</a:t>
            </a:r>
          </a:p>
          <a:p>
            <a:endParaRPr lang="fr-FR" sz="1050" dirty="0">
              <a:solidFill>
                <a:schemeClr val="bg1"/>
              </a:solidFill>
              <a:latin typeface="Verdana" panose="020B0604030504040204" pitchFamily="34" charset="0"/>
              <a:ea typeface="Verdana" panose="020B0604030504040204" pitchFamily="34" charset="0"/>
              <a:cs typeface="Calibri"/>
            </a:endParaRPr>
          </a:p>
          <a:p>
            <a:r>
              <a:rPr lang="fr-FR" sz="1050" dirty="0">
                <a:solidFill>
                  <a:schemeClr val="bg1"/>
                </a:solidFill>
                <a:latin typeface="Verdana" panose="020B0604030504040204" pitchFamily="34" charset="0"/>
                <a:ea typeface="Verdana" panose="020B0604030504040204" pitchFamily="34" charset="0"/>
                <a:cs typeface="Calibri"/>
              </a:rPr>
              <a:t>4 - Le conseiller choisit le moyen d’information du candidat de la transmission de sa candidature au recruteur</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Courrier dans l'espace personnel</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Remise en main propre</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Sans diffusion (dans le cas où celui-ci est déjà informé)</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Courrier postal (dans le cas où celui-ci n’a pas accepté le consentement d’envoi d’informations sur son espace personnel)</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Courrier postal (dans le cas d’adresse mail non validée, et/ou non-consentement au zéro papier et envoi dans l’espace personnel) </a:t>
            </a:r>
          </a:p>
        </p:txBody>
      </p:sp>
      <p:sp>
        <p:nvSpPr>
          <p:cNvPr id="18" name="ZoneTexte 17">
            <a:extLst>
              <a:ext uri="{FF2B5EF4-FFF2-40B4-BE49-F238E27FC236}">
                <a16:creationId xmlns:a16="http://schemas.microsoft.com/office/drawing/2014/main" id="{DB953A8C-AF64-F993-1091-E0ACC8B41725}"/>
              </a:ext>
            </a:extLst>
          </p:cNvPr>
          <p:cNvSpPr txBox="1"/>
          <p:nvPr/>
        </p:nvSpPr>
        <p:spPr>
          <a:xfrm>
            <a:off x="2088078" y="660302"/>
            <a:ext cx="7846497"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u="sng" dirty="0">
                <a:solidFill>
                  <a:schemeClr val="tx2"/>
                </a:solidFill>
                <a:latin typeface="Verdana" panose="020B0604030504040204" pitchFamily="34" charset="0"/>
                <a:ea typeface="Verdana" panose="020B0604030504040204" pitchFamily="34" charset="0"/>
                <a:cs typeface="Calibri"/>
              </a:rPr>
              <a:t>Situation 1 </a:t>
            </a:r>
            <a:r>
              <a:rPr lang="fr-FR" sz="1400" u="sng" dirty="0">
                <a:solidFill>
                  <a:schemeClr val="tx2"/>
                </a:solidFill>
                <a:latin typeface="Verdana" panose="020B0604030504040204" pitchFamily="34" charset="0"/>
                <a:ea typeface="Verdana" panose="020B0604030504040204" pitchFamily="34" charset="0"/>
                <a:cs typeface="Calibri"/>
              </a:rPr>
              <a:t>du candidat/DE sans CV ni carte de visite disponibles dans l’espace personnel (DE) avec CV à disposition du conseiller </a:t>
            </a:r>
          </a:p>
        </p:txBody>
      </p:sp>
      <p:sp>
        <p:nvSpPr>
          <p:cNvPr id="19" name="Organigramme : Connecteur 18">
            <a:extLst>
              <a:ext uri="{FF2B5EF4-FFF2-40B4-BE49-F238E27FC236}">
                <a16:creationId xmlns:a16="http://schemas.microsoft.com/office/drawing/2014/main" id="{79FD9DFF-8B03-8CD8-C1AE-D62E344F98B5}"/>
              </a:ext>
            </a:extLst>
          </p:cNvPr>
          <p:cNvSpPr/>
          <p:nvPr/>
        </p:nvSpPr>
        <p:spPr>
          <a:xfrm>
            <a:off x="485438" y="2800830"/>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2</a:t>
            </a:r>
            <a:endParaRPr lang="fr-FR" dirty="0"/>
          </a:p>
        </p:txBody>
      </p:sp>
      <p:sp>
        <p:nvSpPr>
          <p:cNvPr id="20" name="Organigramme : Connecteur 19">
            <a:extLst>
              <a:ext uri="{FF2B5EF4-FFF2-40B4-BE49-F238E27FC236}">
                <a16:creationId xmlns:a16="http://schemas.microsoft.com/office/drawing/2014/main" id="{A9BBA6B4-DFB4-CEB3-DA78-2A1A4E7EDD0D}"/>
              </a:ext>
            </a:extLst>
          </p:cNvPr>
          <p:cNvSpPr/>
          <p:nvPr/>
        </p:nvSpPr>
        <p:spPr>
          <a:xfrm>
            <a:off x="508699" y="1818044"/>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21" name="Organigramme : Connecteur 20">
            <a:extLst>
              <a:ext uri="{FF2B5EF4-FFF2-40B4-BE49-F238E27FC236}">
                <a16:creationId xmlns:a16="http://schemas.microsoft.com/office/drawing/2014/main" id="{43D2D8F8-3C68-74E5-77D4-779287ECB5EE}"/>
              </a:ext>
            </a:extLst>
          </p:cNvPr>
          <p:cNvSpPr/>
          <p:nvPr/>
        </p:nvSpPr>
        <p:spPr>
          <a:xfrm>
            <a:off x="486891" y="3910280"/>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a:endParaRPr>
          </a:p>
          <a:p>
            <a:pPr algn="ctr"/>
            <a:r>
              <a:rPr lang="fr-FR" dirty="0">
                <a:cs typeface="Calibri"/>
              </a:rPr>
              <a:t>3</a:t>
            </a:r>
            <a:endParaRPr lang="fr-FR" dirty="0"/>
          </a:p>
          <a:p>
            <a:pPr algn="ctr"/>
            <a:endParaRPr lang="fr-FR" dirty="0">
              <a:cs typeface="Calibri" panose="020F0502020204030204"/>
            </a:endParaRPr>
          </a:p>
        </p:txBody>
      </p:sp>
      <p:sp>
        <p:nvSpPr>
          <p:cNvPr id="22" name="Organigramme : Connecteur 21">
            <a:extLst>
              <a:ext uri="{FF2B5EF4-FFF2-40B4-BE49-F238E27FC236}">
                <a16:creationId xmlns:a16="http://schemas.microsoft.com/office/drawing/2014/main" id="{94EB3E81-D373-D7DD-114E-170A8C79A016}"/>
              </a:ext>
            </a:extLst>
          </p:cNvPr>
          <p:cNvSpPr/>
          <p:nvPr/>
        </p:nvSpPr>
        <p:spPr>
          <a:xfrm>
            <a:off x="473808" y="5019731"/>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panose="020F0502020204030204"/>
            </a:endParaRPr>
          </a:p>
          <a:p>
            <a:pPr algn="ctr"/>
            <a:endParaRPr lang="fr-FR" dirty="0">
              <a:cs typeface="Calibri" panose="020F0502020204030204"/>
            </a:endParaRPr>
          </a:p>
          <a:p>
            <a:pPr algn="ctr"/>
            <a:r>
              <a:rPr lang="fr-FR" dirty="0">
                <a:cs typeface="Calibri" panose="020F0502020204030204"/>
              </a:rPr>
              <a:t>4</a:t>
            </a:r>
          </a:p>
          <a:p>
            <a:pPr algn="ctr"/>
            <a:endParaRPr lang="fr-FR" dirty="0">
              <a:cs typeface="Calibri" panose="020F0502020204030204"/>
            </a:endParaRPr>
          </a:p>
          <a:p>
            <a:pPr algn="ctr"/>
            <a:endParaRPr lang="fr-FR" dirty="0">
              <a:cs typeface="Calibri" panose="020F0502020204030204"/>
            </a:endParaRPr>
          </a:p>
        </p:txBody>
      </p:sp>
      <p:sp>
        <p:nvSpPr>
          <p:cNvPr id="23" name="Organigramme : Connecteur 22">
            <a:extLst>
              <a:ext uri="{FF2B5EF4-FFF2-40B4-BE49-F238E27FC236}">
                <a16:creationId xmlns:a16="http://schemas.microsoft.com/office/drawing/2014/main" id="{A2D326A9-EAB4-7F7B-0FAB-601DD02C6C74}"/>
              </a:ext>
            </a:extLst>
          </p:cNvPr>
          <p:cNvSpPr/>
          <p:nvPr/>
        </p:nvSpPr>
        <p:spPr>
          <a:xfrm>
            <a:off x="462177" y="5738989"/>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5</a:t>
            </a:r>
            <a:endParaRPr lang="fr-FR" dirty="0"/>
          </a:p>
        </p:txBody>
      </p:sp>
      <p:sp>
        <p:nvSpPr>
          <p:cNvPr id="24" name="Rectangle 23">
            <a:extLst>
              <a:ext uri="{FF2B5EF4-FFF2-40B4-BE49-F238E27FC236}">
                <a16:creationId xmlns:a16="http://schemas.microsoft.com/office/drawing/2014/main" id="{B9AE0AA3-5C1B-6A10-4371-799111D28777}"/>
              </a:ext>
            </a:extLst>
          </p:cNvPr>
          <p:cNvSpPr/>
          <p:nvPr/>
        </p:nvSpPr>
        <p:spPr>
          <a:xfrm>
            <a:off x="2163782" y="2300401"/>
            <a:ext cx="1397103" cy="31808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Bulle narrative : rectangle à coins arrondis 2">
            <a:extLst>
              <a:ext uri="{FF2B5EF4-FFF2-40B4-BE49-F238E27FC236}">
                <a16:creationId xmlns:a16="http://schemas.microsoft.com/office/drawing/2014/main" id="{8A472808-8890-0F3A-B39C-20D0CB6EB63F}"/>
              </a:ext>
            </a:extLst>
          </p:cNvPr>
          <p:cNvSpPr/>
          <p:nvPr/>
        </p:nvSpPr>
        <p:spPr>
          <a:xfrm>
            <a:off x="10737435" y="402924"/>
            <a:ext cx="945866"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a:t>
            </a:r>
            <a:endParaRPr lang="fr-FR" dirty="0"/>
          </a:p>
        </p:txBody>
      </p:sp>
      <p:sp>
        <p:nvSpPr>
          <p:cNvPr id="6" name="Organigramme : Connecteur 5">
            <a:extLst>
              <a:ext uri="{FF2B5EF4-FFF2-40B4-BE49-F238E27FC236}">
                <a16:creationId xmlns:a16="http://schemas.microsoft.com/office/drawing/2014/main" id="{3C63ACF4-3DC4-C591-A569-57B3A175A17F}"/>
              </a:ext>
            </a:extLst>
          </p:cNvPr>
          <p:cNvSpPr/>
          <p:nvPr/>
        </p:nvSpPr>
        <p:spPr>
          <a:xfrm>
            <a:off x="931008" y="148854"/>
            <a:ext cx="457200" cy="457200"/>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9" name="Organigramme : Connecteur 8">
            <a:extLst>
              <a:ext uri="{FF2B5EF4-FFF2-40B4-BE49-F238E27FC236}">
                <a16:creationId xmlns:a16="http://schemas.microsoft.com/office/drawing/2014/main" id="{5E0401EC-6F40-F3DF-DCEE-577A6F42F00B}"/>
              </a:ext>
            </a:extLst>
          </p:cNvPr>
          <p:cNvSpPr/>
          <p:nvPr/>
        </p:nvSpPr>
        <p:spPr>
          <a:xfrm>
            <a:off x="1531190" y="743790"/>
            <a:ext cx="457200" cy="457200"/>
          </a:xfrm>
          <a:prstGeom prst="flowChartConnector">
            <a:avLst/>
          </a:prstGeom>
          <a:solidFill>
            <a:schemeClr val="accent5">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a:t>
            </a:r>
            <a:endParaRPr lang="fr-FR" dirty="0"/>
          </a:p>
        </p:txBody>
      </p:sp>
      <p:pic>
        <p:nvPicPr>
          <p:cNvPr id="15" name="Image 14">
            <a:extLst>
              <a:ext uri="{FF2B5EF4-FFF2-40B4-BE49-F238E27FC236}">
                <a16:creationId xmlns:a16="http://schemas.microsoft.com/office/drawing/2014/main" id="{52D0E6FA-DC4C-28F3-05C3-D267B9264F58}"/>
              </a:ext>
            </a:extLst>
          </p:cNvPr>
          <p:cNvPicPr>
            <a:picLocks noChangeAspect="1"/>
          </p:cNvPicPr>
          <p:nvPr/>
        </p:nvPicPr>
        <p:blipFill>
          <a:blip r:embed="rId3"/>
          <a:stretch>
            <a:fillRect/>
          </a:stretch>
        </p:blipFill>
        <p:spPr>
          <a:xfrm>
            <a:off x="1290864" y="5747781"/>
            <a:ext cx="1382886" cy="149951"/>
          </a:xfrm>
          <a:prstGeom prst="rect">
            <a:avLst/>
          </a:prstGeom>
          <a:ln>
            <a:solidFill>
              <a:schemeClr val="bg1">
                <a:lumMod val="50000"/>
              </a:schemeClr>
            </a:solidFill>
          </a:ln>
        </p:spPr>
      </p:pic>
      <p:sp>
        <p:nvSpPr>
          <p:cNvPr id="25" name="ZoneTexte 24">
            <a:extLst>
              <a:ext uri="{FF2B5EF4-FFF2-40B4-BE49-F238E27FC236}">
                <a16:creationId xmlns:a16="http://schemas.microsoft.com/office/drawing/2014/main" id="{DDE596DF-5238-F4CF-3D48-2899EDDDE414}"/>
              </a:ext>
            </a:extLst>
          </p:cNvPr>
          <p:cNvSpPr txBox="1"/>
          <p:nvPr/>
        </p:nvSpPr>
        <p:spPr>
          <a:xfrm>
            <a:off x="1272392" y="3534777"/>
            <a:ext cx="3774393" cy="954107"/>
          </a:xfrm>
          <a:prstGeom prst="rect">
            <a:avLst/>
          </a:prstGeom>
          <a:solidFill>
            <a:schemeClr val="bg1"/>
          </a:solidFill>
        </p:spPr>
        <p:txBody>
          <a:bodyPr wrap="square">
            <a:spAutoFit/>
          </a:bodyPr>
          <a:lstStyle/>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Bonjour,</a:t>
            </a: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Nous vous proposons de contacter M. D</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UPONT</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M</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artin</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au 06 </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29</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10 10 </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10</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disponible</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immédiatement et correspondant aux compétences que vous recherchez, ayant consenti à être contacté par un employeur recherchant son profil.</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Restant à votre disposition pour en échanger et pour toutes informations complémentaires. </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Cordialement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re 6">
            <a:extLst>
              <a:ext uri="{FF2B5EF4-FFF2-40B4-BE49-F238E27FC236}">
                <a16:creationId xmlns:a16="http://schemas.microsoft.com/office/drawing/2014/main" id="{B583FB99-F2D8-7EE5-D433-D6DA2596E837}"/>
              </a:ext>
            </a:extLst>
          </p:cNvPr>
          <p:cNvSpPr txBox="1">
            <a:spLocks/>
          </p:cNvSpPr>
          <p:nvPr/>
        </p:nvSpPr>
        <p:spPr>
          <a:xfrm>
            <a:off x="1431502" y="157735"/>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6/9</a:t>
            </a:r>
          </a:p>
        </p:txBody>
      </p:sp>
    </p:spTree>
    <p:extLst>
      <p:ext uri="{BB962C8B-B14F-4D97-AF65-F5344CB8AC3E}">
        <p14:creationId xmlns:p14="http://schemas.microsoft.com/office/powerpoint/2010/main" val="42714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325A602-E4F6-3002-2573-7D1BA898FEDC}"/>
              </a:ext>
            </a:extLst>
          </p:cNvPr>
          <p:cNvSpPr>
            <a:spLocks noGrp="1"/>
          </p:cNvSpPr>
          <p:nvPr>
            <p:ph type="sldNum" sz="quarter" idx="12"/>
          </p:nvPr>
        </p:nvSpPr>
        <p:spPr/>
        <p:txBody>
          <a:bodyPr/>
          <a:lstStyle/>
          <a:p>
            <a:fld id="{C814DB2B-3EFD-4766-A6C9-C9A5E84D2897}" type="slidenum">
              <a:rPr lang="fr-FR" smtClean="0"/>
              <a:t>12</a:t>
            </a:fld>
            <a:endParaRPr lang="fr-FR"/>
          </a:p>
        </p:txBody>
      </p:sp>
      <p:pic>
        <p:nvPicPr>
          <p:cNvPr id="4" name="Image 3" descr="Une image contenant texte, capture d’écran, logiciel, Page web&#10;&#10;Description générée automatiquement">
            <a:extLst>
              <a:ext uri="{FF2B5EF4-FFF2-40B4-BE49-F238E27FC236}">
                <a16:creationId xmlns:a16="http://schemas.microsoft.com/office/drawing/2014/main" id="{8B70A97C-E514-D2C2-23D7-69CC0A7528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79" y="1706712"/>
            <a:ext cx="5488559" cy="4619625"/>
          </a:xfrm>
          <a:prstGeom prst="rect">
            <a:avLst/>
          </a:prstGeom>
        </p:spPr>
      </p:pic>
      <p:sp>
        <p:nvSpPr>
          <p:cNvPr id="5" name="Rectangle 4">
            <a:extLst>
              <a:ext uri="{FF2B5EF4-FFF2-40B4-BE49-F238E27FC236}">
                <a16:creationId xmlns:a16="http://schemas.microsoft.com/office/drawing/2014/main" id="{B9AE0AA3-5C1B-6A10-4371-799111D28777}"/>
              </a:ext>
            </a:extLst>
          </p:cNvPr>
          <p:cNvSpPr/>
          <p:nvPr/>
        </p:nvSpPr>
        <p:spPr>
          <a:xfrm>
            <a:off x="987089" y="2838941"/>
            <a:ext cx="4798250" cy="429845"/>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D5E8D41-1825-E056-FE54-D9DCA7B97CB2}"/>
              </a:ext>
            </a:extLst>
          </p:cNvPr>
          <p:cNvSpPr txBox="1"/>
          <p:nvPr/>
        </p:nvSpPr>
        <p:spPr>
          <a:xfrm>
            <a:off x="6224954" y="1464397"/>
            <a:ext cx="5967046" cy="4131900"/>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050" dirty="0">
                <a:solidFill>
                  <a:schemeClr val="bg1"/>
                </a:solidFill>
                <a:latin typeface="Verdana" panose="020B0604030504040204" pitchFamily="34" charset="0"/>
                <a:ea typeface="Verdana" panose="020B0604030504040204" pitchFamily="34" charset="0"/>
                <a:cs typeface="Calibri"/>
              </a:rPr>
              <a:t>1 - Le candidat n'a pas de CV enregistré dans son profil. </a:t>
            </a:r>
            <a:r>
              <a:rPr lang="fr-FR" sz="1050" b="1" dirty="0">
                <a:solidFill>
                  <a:schemeClr val="bg1"/>
                </a:solidFill>
                <a:latin typeface="Verdana" panose="020B0604030504040204" pitchFamily="34" charset="0"/>
                <a:ea typeface="Verdana" panose="020B0604030504040204" pitchFamily="34" charset="0"/>
                <a:cs typeface="Calibri"/>
              </a:rPr>
              <a:t>Un message d'alerte</a:t>
            </a:r>
            <a:r>
              <a:rPr lang="fr-FR" sz="1050" dirty="0">
                <a:solidFill>
                  <a:schemeClr val="bg1"/>
                </a:solidFill>
                <a:latin typeface="Verdana" panose="020B0604030504040204" pitchFamily="34" charset="0"/>
                <a:ea typeface="Verdana" panose="020B0604030504040204" pitchFamily="34" charset="0"/>
                <a:cs typeface="Calibri"/>
              </a:rPr>
              <a:t> apparaît lorsqu’il n’y a jamais eu de CV d’enregistré </a:t>
            </a:r>
            <a:r>
              <a:rPr lang="fr-FR" sz="1050" i="1" dirty="0">
                <a:solidFill>
                  <a:schemeClr val="bg1"/>
                </a:solidFill>
                <a:latin typeface="Verdana" panose="020B0604030504040204" pitchFamily="34" charset="0"/>
                <a:ea typeface="Verdana" panose="020B0604030504040204" pitchFamily="34" charset="0"/>
                <a:cs typeface="Calibri"/>
              </a:rPr>
              <a:t>"</a:t>
            </a:r>
            <a:r>
              <a:rPr lang="fr-FR" sz="1050" i="1" dirty="0">
                <a:solidFill>
                  <a:schemeClr val="bg1"/>
                </a:solidFill>
                <a:latin typeface="Verdana" panose="020B0604030504040204" pitchFamily="34" charset="0"/>
                <a:ea typeface="Verdana" panose="020B0604030504040204" pitchFamily="34" charset="0"/>
                <a:cs typeface="+mn-lt"/>
              </a:rPr>
              <a:t>Le candidat n’a pas de CV dans son profil. Vous devez envoyer le CV au recruteur par un mail sortant ou à défaut par courrier"</a:t>
            </a:r>
          </a:p>
          <a:p>
            <a:endParaRPr lang="fr-FR" sz="1050" b="1" dirty="0">
              <a:solidFill>
                <a:schemeClr val="accent4"/>
              </a:solidFill>
              <a:latin typeface="Verdana" panose="020B0604030504040204" pitchFamily="34" charset="0"/>
              <a:ea typeface="Verdana" panose="020B0604030504040204" pitchFamily="34" charset="0"/>
              <a:cs typeface="Calibri"/>
            </a:endParaRPr>
          </a:p>
          <a:p>
            <a:r>
              <a:rPr lang="fr-FR" sz="1050" dirty="0">
                <a:solidFill>
                  <a:schemeClr val="bg1"/>
                </a:solidFill>
                <a:latin typeface="Verdana" panose="020B0604030504040204" pitchFamily="34" charset="0"/>
                <a:ea typeface="Verdana" panose="020B0604030504040204" pitchFamily="34" charset="0"/>
                <a:cs typeface="Calibri"/>
              </a:rPr>
              <a:t>Le conseiller référent est </a:t>
            </a:r>
            <a:r>
              <a:rPr lang="fr-FR" sz="1050" b="1" u="sng" dirty="0">
                <a:solidFill>
                  <a:schemeClr val="bg1"/>
                </a:solidFill>
                <a:latin typeface="Verdana" panose="020B0604030504040204" pitchFamily="34" charset="0"/>
                <a:ea typeface="Verdana" panose="020B0604030504040204" pitchFamily="34" charset="0"/>
                <a:cs typeface="Calibri"/>
              </a:rPr>
              <a:t>en entretien ou contacte le candidat/DE </a:t>
            </a:r>
            <a:r>
              <a:rPr lang="fr-FR" sz="1050" dirty="0">
                <a:solidFill>
                  <a:schemeClr val="bg1"/>
                </a:solidFill>
                <a:latin typeface="Verdana" panose="020B0604030504040204" pitchFamily="34" charset="0"/>
                <a:ea typeface="Verdana" panose="020B0604030504040204" pitchFamily="34" charset="0"/>
                <a:cs typeface="Calibri"/>
              </a:rPr>
              <a:t>pour au choix </a:t>
            </a:r>
            <a:r>
              <a:rPr lang="fr-FR" sz="1050" b="1" u="sng" dirty="0">
                <a:solidFill>
                  <a:schemeClr val="bg1"/>
                </a:solidFill>
                <a:latin typeface="Verdana" panose="020B0604030504040204" pitchFamily="34" charset="0"/>
                <a:ea typeface="Verdana" panose="020B0604030504040204" pitchFamily="34" charset="0"/>
                <a:cs typeface="Calibri"/>
              </a:rPr>
              <a:t>:</a:t>
            </a:r>
          </a:p>
          <a:p>
            <a:pPr marL="171450" indent="-171450">
              <a:buFont typeface="Arial" panose="020B0604020202020204" pitchFamily="34" charset="0"/>
              <a:buChar char="•"/>
            </a:pPr>
            <a:r>
              <a:rPr lang="fr-FR" sz="1050" dirty="0">
                <a:solidFill>
                  <a:schemeClr val="bg1"/>
                </a:solidFill>
                <a:latin typeface="Verdana" panose="020B0604030504040204" pitchFamily="34" charset="0"/>
                <a:ea typeface="Verdana" panose="020B0604030504040204" pitchFamily="34" charset="0"/>
                <a:cs typeface="Calibri"/>
              </a:rPr>
              <a:t>Générer un CV dans MAP en complétant avec le candidat le profil de compétence</a:t>
            </a:r>
          </a:p>
          <a:p>
            <a:pPr marL="171450" indent="-171450">
              <a:buFont typeface="Arial" panose="020B0604020202020204" pitchFamily="34" charset="0"/>
              <a:buChar char="•"/>
            </a:pPr>
            <a:r>
              <a:rPr lang="fr-FR" sz="1050" dirty="0">
                <a:solidFill>
                  <a:schemeClr val="bg1"/>
                </a:solidFill>
                <a:latin typeface="Verdana" panose="020B0604030504040204" pitchFamily="34" charset="0"/>
                <a:ea typeface="Verdana" panose="020B0604030504040204" pitchFamily="34" charset="0"/>
                <a:cs typeface="Calibri"/>
              </a:rPr>
              <a:t>L’inviter à enregistrer son CV dans son espace personnel voire l’accompagner et le guider dans cette mise à jour. Le conseiller pourra accéder instantanément au CV  dans le profil de compétence généré dans MAP. </a:t>
            </a:r>
          </a:p>
          <a:p>
            <a:r>
              <a:rPr lang="fr-FR" sz="1050" dirty="0">
                <a:solidFill>
                  <a:schemeClr val="bg1"/>
                </a:solidFill>
                <a:latin typeface="Verdana" panose="020B0604030504040204" pitchFamily="34" charset="0"/>
                <a:ea typeface="Verdana" panose="020B0604030504040204" pitchFamily="34" charset="0"/>
                <a:cs typeface="Calibri"/>
              </a:rPr>
              <a:t>Dans cette situation qui a aboutie à l’existence d’un CV, reprendre la situation 1A</a:t>
            </a:r>
          </a:p>
          <a:p>
            <a:endParaRPr lang="fr-FR" sz="1050" b="1" dirty="0">
              <a:solidFill>
                <a:schemeClr val="accent4"/>
              </a:solidFill>
              <a:latin typeface="Verdana" panose="020B0604030504040204" pitchFamily="34" charset="0"/>
              <a:ea typeface="Verdana" panose="020B0604030504040204" pitchFamily="34" charset="0"/>
              <a:cs typeface="Calibri"/>
            </a:endParaRPr>
          </a:p>
          <a:p>
            <a:endParaRPr lang="fr-FR" sz="1050" dirty="0">
              <a:solidFill>
                <a:schemeClr val="bg1"/>
              </a:solidFill>
              <a:latin typeface="Verdana" panose="020B0604030504040204" pitchFamily="34" charset="0"/>
              <a:ea typeface="Verdana" panose="020B0604030504040204" pitchFamily="34" charset="0"/>
              <a:cs typeface="Calibri"/>
            </a:endParaRPr>
          </a:p>
          <a:p>
            <a:r>
              <a:rPr lang="fr-FR" sz="1050" dirty="0">
                <a:solidFill>
                  <a:schemeClr val="bg1"/>
                </a:solidFill>
                <a:latin typeface="Verdana" panose="020B0604030504040204" pitchFamily="34" charset="0"/>
                <a:ea typeface="Verdana" panose="020B0604030504040204" pitchFamily="34" charset="0"/>
                <a:cs typeface="Calibri"/>
              </a:rPr>
              <a:t>2 - Le moyen de transmission de la candidature </a:t>
            </a:r>
            <a:r>
              <a:rPr lang="fr-FR" sz="1050" b="1" u="sng" dirty="0">
                <a:solidFill>
                  <a:schemeClr val="bg1"/>
                </a:solidFill>
                <a:latin typeface="Verdana" panose="020B0604030504040204" pitchFamily="34" charset="0"/>
                <a:ea typeface="Verdana" panose="020B0604030504040204" pitchFamily="34" charset="0"/>
                <a:cs typeface="Calibri"/>
              </a:rPr>
              <a:t>au recruteur </a:t>
            </a:r>
            <a:r>
              <a:rPr lang="fr-FR" sz="1050" dirty="0">
                <a:solidFill>
                  <a:schemeClr val="bg1"/>
                </a:solidFill>
                <a:latin typeface="Verdana" panose="020B0604030504040204" pitchFamily="34" charset="0"/>
                <a:ea typeface="Verdana" panose="020B0604030504040204" pitchFamily="34" charset="0"/>
                <a:cs typeface="Calibri"/>
              </a:rPr>
              <a:t>est uniquement possible </a:t>
            </a:r>
            <a:r>
              <a:rPr lang="fr-FR" sz="1050" b="1" dirty="0">
                <a:solidFill>
                  <a:schemeClr val="bg1"/>
                </a:solidFill>
                <a:latin typeface="Verdana" panose="020B0604030504040204" pitchFamily="34" charset="0"/>
                <a:ea typeface="Verdana" panose="020B0604030504040204" pitchFamily="34" charset="0"/>
                <a:cs typeface="Calibri"/>
              </a:rPr>
              <a:t>"sans diffusion" </a:t>
            </a:r>
            <a:r>
              <a:rPr lang="fr-FR" sz="1050" dirty="0">
                <a:solidFill>
                  <a:schemeClr val="bg1"/>
                </a:solidFill>
                <a:latin typeface="Verdana" panose="020B0604030504040204" pitchFamily="34" charset="0"/>
                <a:ea typeface="Verdana" panose="020B0604030504040204" pitchFamily="34" charset="0"/>
                <a:cs typeface="Calibri"/>
              </a:rPr>
              <a:t>puisque non transmissible directement via le SI : le conseiller adressera ensuite par mail la candidature du candidat une fois le CV reçu.</a:t>
            </a:r>
          </a:p>
          <a:p>
            <a:endParaRPr lang="fr-FR" sz="1050" dirty="0">
              <a:solidFill>
                <a:schemeClr val="bg1"/>
              </a:solidFill>
              <a:latin typeface="Verdana" panose="020B0604030504040204" pitchFamily="34" charset="0"/>
              <a:ea typeface="Verdana" panose="020B0604030504040204" pitchFamily="34" charset="0"/>
              <a:cs typeface="Calibri"/>
            </a:endParaRPr>
          </a:p>
          <a:p>
            <a:r>
              <a:rPr lang="fr-FR" sz="1050" dirty="0">
                <a:solidFill>
                  <a:schemeClr val="bg1"/>
                </a:solidFill>
                <a:latin typeface="Verdana" panose="020B0604030504040204" pitchFamily="34" charset="0"/>
                <a:ea typeface="Verdana" panose="020B0604030504040204" pitchFamily="34" charset="0"/>
                <a:cs typeface="Calibri"/>
              </a:rPr>
              <a:t>3 - Le conseiller choisit le moyen d’information </a:t>
            </a:r>
            <a:r>
              <a:rPr lang="fr-FR" sz="1050" b="1" u="sng" dirty="0">
                <a:solidFill>
                  <a:schemeClr val="bg1"/>
                </a:solidFill>
                <a:latin typeface="Verdana" panose="020B0604030504040204" pitchFamily="34" charset="0"/>
                <a:ea typeface="Verdana" panose="020B0604030504040204" pitchFamily="34" charset="0"/>
                <a:cs typeface="Calibri"/>
              </a:rPr>
              <a:t>du candidat </a:t>
            </a:r>
            <a:r>
              <a:rPr lang="fr-FR" sz="1050" dirty="0">
                <a:solidFill>
                  <a:schemeClr val="bg1"/>
                </a:solidFill>
                <a:latin typeface="Verdana" panose="020B0604030504040204" pitchFamily="34" charset="0"/>
                <a:ea typeface="Verdana" panose="020B0604030504040204" pitchFamily="34" charset="0"/>
                <a:cs typeface="Calibri"/>
              </a:rPr>
              <a:t>de la transmission de sa candidature au recruteur</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Courrier dans l'espace personnel</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Remise en main propre</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Sans diffusion (dans le cas où celui-ci est déjà informé ou n’a pas accepté le consentement d’envoi d’informations sur son espace personnel)</a:t>
            </a:r>
          </a:p>
          <a:p>
            <a:pPr marL="285750" indent="-285750">
              <a:buFont typeface="Arial"/>
              <a:buChar char="•"/>
            </a:pPr>
            <a:r>
              <a:rPr lang="fr-FR" sz="1050" dirty="0">
                <a:solidFill>
                  <a:schemeClr val="bg1"/>
                </a:solidFill>
                <a:latin typeface="Verdana" panose="020B0604030504040204" pitchFamily="34" charset="0"/>
                <a:ea typeface="Verdana" panose="020B0604030504040204" pitchFamily="34" charset="0"/>
                <a:cs typeface="Calibri"/>
              </a:rPr>
              <a:t>Courrier postal (dans le cas d’adresse mail non validée, et/ou non-consentement au zéro papier et envoi dans l’espace personnel)</a:t>
            </a:r>
          </a:p>
        </p:txBody>
      </p:sp>
      <p:sp>
        <p:nvSpPr>
          <p:cNvPr id="18" name="ZoneTexte 17">
            <a:extLst>
              <a:ext uri="{FF2B5EF4-FFF2-40B4-BE49-F238E27FC236}">
                <a16:creationId xmlns:a16="http://schemas.microsoft.com/office/drawing/2014/main" id="{DB953A8C-AF64-F993-1091-E0ACC8B41725}"/>
              </a:ext>
            </a:extLst>
          </p:cNvPr>
          <p:cNvSpPr txBox="1"/>
          <p:nvPr/>
        </p:nvSpPr>
        <p:spPr>
          <a:xfrm>
            <a:off x="1945477" y="675406"/>
            <a:ext cx="7920159" cy="73866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b="1" u="sng" dirty="0">
                <a:solidFill>
                  <a:schemeClr val="tx2"/>
                </a:solidFill>
                <a:latin typeface="Verdana" panose="020B0604030504040204" pitchFamily="34" charset="0"/>
                <a:ea typeface="Verdana" panose="020B0604030504040204" pitchFamily="34" charset="0"/>
                <a:cs typeface="Calibri"/>
              </a:rPr>
              <a:t>Situation 1 </a:t>
            </a:r>
            <a:r>
              <a:rPr lang="fr-FR" sz="1400" u="sng" dirty="0">
                <a:solidFill>
                  <a:schemeClr val="tx2"/>
                </a:solidFill>
                <a:latin typeface="Verdana" panose="020B0604030504040204" pitchFamily="34" charset="0"/>
                <a:ea typeface="Verdana" panose="020B0604030504040204" pitchFamily="34" charset="0"/>
                <a:cs typeface="Calibri"/>
              </a:rPr>
              <a:t>du candidat sans CV ni carte de visite disponibles dans l’espace personnel (DE) ou candidat (sans lien avec notre SI), avec CV à disposition du conseiller</a:t>
            </a:r>
          </a:p>
        </p:txBody>
      </p:sp>
      <p:sp>
        <p:nvSpPr>
          <p:cNvPr id="19" name="Organigramme : Connecteur 18">
            <a:extLst>
              <a:ext uri="{FF2B5EF4-FFF2-40B4-BE49-F238E27FC236}">
                <a16:creationId xmlns:a16="http://schemas.microsoft.com/office/drawing/2014/main" id="{79FD9DFF-8B03-8CD8-C1AE-D62E344F98B5}"/>
              </a:ext>
            </a:extLst>
          </p:cNvPr>
          <p:cNvSpPr/>
          <p:nvPr/>
        </p:nvSpPr>
        <p:spPr>
          <a:xfrm>
            <a:off x="182588" y="3654015"/>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2</a:t>
            </a:r>
            <a:endParaRPr lang="fr-FR" dirty="0"/>
          </a:p>
        </p:txBody>
      </p:sp>
      <p:sp>
        <p:nvSpPr>
          <p:cNvPr id="20" name="Organigramme : Connecteur 19">
            <a:extLst>
              <a:ext uri="{FF2B5EF4-FFF2-40B4-BE49-F238E27FC236}">
                <a16:creationId xmlns:a16="http://schemas.microsoft.com/office/drawing/2014/main" id="{A9BBA6B4-DFB4-CEB3-DA78-2A1A4E7EDD0D}"/>
              </a:ext>
            </a:extLst>
          </p:cNvPr>
          <p:cNvSpPr/>
          <p:nvPr/>
        </p:nvSpPr>
        <p:spPr>
          <a:xfrm>
            <a:off x="182588" y="2518946"/>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21" name="Organigramme : Connecteur 20">
            <a:extLst>
              <a:ext uri="{FF2B5EF4-FFF2-40B4-BE49-F238E27FC236}">
                <a16:creationId xmlns:a16="http://schemas.microsoft.com/office/drawing/2014/main" id="{43D2D8F8-3C68-74E5-77D4-779287ECB5EE}"/>
              </a:ext>
            </a:extLst>
          </p:cNvPr>
          <p:cNvSpPr/>
          <p:nvPr/>
        </p:nvSpPr>
        <p:spPr>
          <a:xfrm>
            <a:off x="187037" y="4437009"/>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a:endParaRPr>
          </a:p>
          <a:p>
            <a:pPr algn="ctr"/>
            <a:r>
              <a:rPr lang="fr-FR" dirty="0">
                <a:cs typeface="Calibri"/>
              </a:rPr>
              <a:t>3</a:t>
            </a:r>
            <a:endParaRPr lang="fr-FR" dirty="0"/>
          </a:p>
          <a:p>
            <a:pPr algn="ctr"/>
            <a:endParaRPr lang="fr-FR" dirty="0">
              <a:cs typeface="Calibri" panose="020F0502020204030204"/>
            </a:endParaRPr>
          </a:p>
        </p:txBody>
      </p:sp>
      <p:sp>
        <p:nvSpPr>
          <p:cNvPr id="22" name="Organigramme : Connecteur 21">
            <a:extLst>
              <a:ext uri="{FF2B5EF4-FFF2-40B4-BE49-F238E27FC236}">
                <a16:creationId xmlns:a16="http://schemas.microsoft.com/office/drawing/2014/main" id="{94EB3E81-D373-D7DD-114E-170A8C79A016}"/>
              </a:ext>
            </a:extLst>
          </p:cNvPr>
          <p:cNvSpPr/>
          <p:nvPr/>
        </p:nvSpPr>
        <p:spPr>
          <a:xfrm>
            <a:off x="187037" y="5246107"/>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panose="020F0502020204030204"/>
            </a:endParaRPr>
          </a:p>
          <a:p>
            <a:pPr algn="ctr"/>
            <a:endParaRPr lang="fr-FR" dirty="0">
              <a:cs typeface="Calibri" panose="020F0502020204030204"/>
            </a:endParaRPr>
          </a:p>
          <a:p>
            <a:pPr algn="ctr"/>
            <a:r>
              <a:rPr lang="fr-FR" dirty="0">
                <a:cs typeface="Calibri" panose="020F0502020204030204"/>
              </a:rPr>
              <a:t>4</a:t>
            </a:r>
          </a:p>
          <a:p>
            <a:pPr algn="ctr"/>
            <a:endParaRPr lang="fr-FR" dirty="0">
              <a:cs typeface="Calibri" panose="020F0502020204030204"/>
            </a:endParaRPr>
          </a:p>
          <a:p>
            <a:pPr algn="ctr"/>
            <a:endParaRPr lang="fr-FR" dirty="0">
              <a:cs typeface="Calibri" panose="020F0502020204030204"/>
            </a:endParaRPr>
          </a:p>
        </p:txBody>
      </p:sp>
      <p:sp>
        <p:nvSpPr>
          <p:cNvPr id="24" name="Rectangle 23">
            <a:extLst>
              <a:ext uri="{FF2B5EF4-FFF2-40B4-BE49-F238E27FC236}">
                <a16:creationId xmlns:a16="http://schemas.microsoft.com/office/drawing/2014/main" id="{B9AE0AA3-5C1B-6A10-4371-799111D28777}"/>
              </a:ext>
            </a:extLst>
          </p:cNvPr>
          <p:cNvSpPr/>
          <p:nvPr/>
        </p:nvSpPr>
        <p:spPr>
          <a:xfrm>
            <a:off x="1688999" y="2322816"/>
            <a:ext cx="1168501" cy="31808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Bulle narrative : rectangle à coins arrondis 2">
            <a:extLst>
              <a:ext uri="{FF2B5EF4-FFF2-40B4-BE49-F238E27FC236}">
                <a16:creationId xmlns:a16="http://schemas.microsoft.com/office/drawing/2014/main" id="{8A472808-8890-0F3A-B39C-20D0CB6EB63F}"/>
              </a:ext>
            </a:extLst>
          </p:cNvPr>
          <p:cNvSpPr/>
          <p:nvPr/>
        </p:nvSpPr>
        <p:spPr>
          <a:xfrm>
            <a:off x="10737435" y="402924"/>
            <a:ext cx="945866"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CDDE</a:t>
            </a:r>
            <a:endParaRPr lang="fr-FR" dirty="0"/>
          </a:p>
        </p:txBody>
      </p:sp>
      <p:pic>
        <p:nvPicPr>
          <p:cNvPr id="10" name="Image 9">
            <a:extLst>
              <a:ext uri="{FF2B5EF4-FFF2-40B4-BE49-F238E27FC236}">
                <a16:creationId xmlns:a16="http://schemas.microsoft.com/office/drawing/2014/main" id="{8106CEF8-89A3-80D0-D901-1209F043BF07}"/>
              </a:ext>
            </a:extLst>
          </p:cNvPr>
          <p:cNvPicPr>
            <a:picLocks noChangeAspect="1"/>
          </p:cNvPicPr>
          <p:nvPr/>
        </p:nvPicPr>
        <p:blipFill>
          <a:blip r:embed="rId3"/>
          <a:stretch>
            <a:fillRect/>
          </a:stretch>
        </p:blipFill>
        <p:spPr>
          <a:xfrm>
            <a:off x="987088" y="5775163"/>
            <a:ext cx="1147940" cy="124475"/>
          </a:xfrm>
          <a:prstGeom prst="rect">
            <a:avLst/>
          </a:prstGeom>
          <a:ln>
            <a:solidFill>
              <a:schemeClr val="bg1">
                <a:lumMod val="50000"/>
              </a:schemeClr>
            </a:solidFill>
          </a:ln>
        </p:spPr>
      </p:pic>
      <p:sp>
        <p:nvSpPr>
          <p:cNvPr id="26" name="ZoneTexte 25">
            <a:extLst>
              <a:ext uri="{FF2B5EF4-FFF2-40B4-BE49-F238E27FC236}">
                <a16:creationId xmlns:a16="http://schemas.microsoft.com/office/drawing/2014/main" id="{F11927F8-1889-1003-3635-8BDAD85E0993}"/>
              </a:ext>
            </a:extLst>
          </p:cNvPr>
          <p:cNvSpPr txBox="1"/>
          <p:nvPr/>
        </p:nvSpPr>
        <p:spPr>
          <a:xfrm>
            <a:off x="979417" y="3497107"/>
            <a:ext cx="3774393" cy="954107"/>
          </a:xfrm>
          <a:prstGeom prst="rect">
            <a:avLst/>
          </a:prstGeom>
          <a:solidFill>
            <a:schemeClr val="bg1"/>
          </a:solidFill>
        </p:spPr>
        <p:txBody>
          <a:bodyPr wrap="square">
            <a:spAutoFit/>
          </a:bodyPr>
          <a:lstStyle/>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Bonjour,</a:t>
            </a: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Nous vous proposons de contacter M. D</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UPONT</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M</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artin</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au 06 </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29</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10 10 </a:t>
            </a:r>
            <a:r>
              <a:rPr lang="fr-FR" sz="800" kern="100" dirty="0">
                <a:solidFill>
                  <a:srgbClr val="7F7F7F"/>
                </a:solidFill>
                <a:latin typeface="Times New Roman" panose="02020603050405020304" pitchFamily="18" charset="0"/>
                <a:ea typeface="Calibri" panose="020F0502020204030204" pitchFamily="34" charset="0"/>
                <a:cs typeface="Times New Roman" panose="02020603050405020304" pitchFamily="18" charset="0"/>
              </a:rPr>
              <a:t>10</a:t>
            </a:r>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 disponible</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immédiatement et correspondant aux compétences que vous recherchez, ayant consenti à être contacté par un employeur recherchant son profil.</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Restant à votre disposition pour en échanger et pour toutes informations complémentaires. </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800" kern="100" dirty="0">
                <a:solidFill>
                  <a:srgbClr val="7F7F7F"/>
                </a:solidFill>
                <a:effectLst/>
                <a:latin typeface="Times New Roman" panose="02020603050405020304" pitchFamily="18" charset="0"/>
                <a:ea typeface="Calibri" panose="020F0502020204030204" pitchFamily="34" charset="0"/>
                <a:cs typeface="Times New Roman" panose="02020603050405020304" pitchFamily="18" charset="0"/>
              </a:rPr>
              <a:t>Cordialement</a:t>
            </a:r>
            <a:endParaRPr lang="fr-FR"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Organigramme : Connecteur 10">
            <a:extLst>
              <a:ext uri="{FF2B5EF4-FFF2-40B4-BE49-F238E27FC236}">
                <a16:creationId xmlns:a16="http://schemas.microsoft.com/office/drawing/2014/main" id="{2672C832-14D2-D8AD-D6E7-E55262EAC56F}"/>
              </a:ext>
            </a:extLst>
          </p:cNvPr>
          <p:cNvSpPr/>
          <p:nvPr/>
        </p:nvSpPr>
        <p:spPr>
          <a:xfrm>
            <a:off x="639788" y="218206"/>
            <a:ext cx="457200" cy="457200"/>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12" name="Organigramme : Connecteur 11">
            <a:extLst>
              <a:ext uri="{FF2B5EF4-FFF2-40B4-BE49-F238E27FC236}">
                <a16:creationId xmlns:a16="http://schemas.microsoft.com/office/drawing/2014/main" id="{2D7B1E3C-573A-DC67-43C3-314A4B6533BE}"/>
              </a:ext>
            </a:extLst>
          </p:cNvPr>
          <p:cNvSpPr/>
          <p:nvPr/>
        </p:nvSpPr>
        <p:spPr>
          <a:xfrm>
            <a:off x="1488277" y="784169"/>
            <a:ext cx="457200" cy="457200"/>
          </a:xfrm>
          <a:prstGeom prst="flowChartConnector">
            <a:avLst/>
          </a:prstGeom>
          <a:solidFill>
            <a:schemeClr val="accent5">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a:t>
            </a:r>
            <a:endParaRPr lang="fr-FR" dirty="0"/>
          </a:p>
        </p:txBody>
      </p:sp>
      <p:sp>
        <p:nvSpPr>
          <p:cNvPr id="13" name="Titre 6">
            <a:extLst>
              <a:ext uri="{FF2B5EF4-FFF2-40B4-BE49-F238E27FC236}">
                <a16:creationId xmlns:a16="http://schemas.microsoft.com/office/drawing/2014/main" id="{CE46359F-C43D-A35D-E26B-85CE67D2E3FD}"/>
              </a:ext>
            </a:extLst>
          </p:cNvPr>
          <p:cNvSpPr txBox="1">
            <a:spLocks/>
          </p:cNvSpPr>
          <p:nvPr/>
        </p:nvSpPr>
        <p:spPr>
          <a:xfrm>
            <a:off x="1202295" y="220787"/>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7/9</a:t>
            </a:r>
          </a:p>
        </p:txBody>
      </p:sp>
    </p:spTree>
    <p:extLst>
      <p:ext uri="{BB962C8B-B14F-4D97-AF65-F5344CB8AC3E}">
        <p14:creationId xmlns:p14="http://schemas.microsoft.com/office/powerpoint/2010/main" val="139933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325A602-E4F6-3002-2573-7D1BA898FEDC}"/>
              </a:ext>
            </a:extLst>
          </p:cNvPr>
          <p:cNvSpPr>
            <a:spLocks noGrp="1"/>
          </p:cNvSpPr>
          <p:nvPr>
            <p:ph type="sldNum" sz="quarter" idx="12"/>
          </p:nvPr>
        </p:nvSpPr>
        <p:spPr/>
        <p:txBody>
          <a:bodyPr/>
          <a:lstStyle/>
          <a:p>
            <a:fld id="{C814DB2B-3EFD-4766-A6C9-C9A5E84D2897}" type="slidenum">
              <a:rPr lang="fr-FR" smtClean="0"/>
              <a:t>13</a:t>
            </a:fld>
            <a:endParaRPr lang="fr-FR"/>
          </a:p>
        </p:txBody>
      </p:sp>
      <p:sp>
        <p:nvSpPr>
          <p:cNvPr id="8" name="ZoneTexte 7">
            <a:extLst>
              <a:ext uri="{FF2B5EF4-FFF2-40B4-BE49-F238E27FC236}">
                <a16:creationId xmlns:a16="http://schemas.microsoft.com/office/drawing/2014/main" id="{6D5E8D41-1825-E056-FE54-D9DCA7B97CB2}"/>
              </a:ext>
            </a:extLst>
          </p:cNvPr>
          <p:cNvSpPr txBox="1"/>
          <p:nvPr/>
        </p:nvSpPr>
        <p:spPr>
          <a:xfrm>
            <a:off x="8033405" y="1715970"/>
            <a:ext cx="4030394" cy="4154984"/>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chemeClr val="bg1"/>
                </a:solidFill>
                <a:latin typeface="Verdana" panose="020B0604030504040204" pitchFamily="34" charset="0"/>
                <a:ea typeface="Verdana" panose="020B0604030504040204" pitchFamily="34" charset="0"/>
                <a:cs typeface="Calibri"/>
              </a:rPr>
              <a:t>Le conseiller n’a pu joindre le demandeur d’emploi :</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1 - Le conseiller transmet l’offre d’emploi au candidat</a:t>
            </a:r>
          </a:p>
          <a:p>
            <a:endParaRPr lang="fr-FR" sz="1200" b="1"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2 – L’offre bénéficie du service de présélection, le candidat devra envoyer sa candidature</a:t>
            </a:r>
          </a:p>
          <a:p>
            <a:endParaRPr lang="fr-FR" sz="1200" b="1" dirty="0">
              <a:solidFill>
                <a:schemeClr val="bg1"/>
              </a:solidFill>
              <a:latin typeface="Verdana" panose="020B0604030504040204" pitchFamily="34" charset="0"/>
              <a:ea typeface="Verdana" panose="020B0604030504040204" pitchFamily="34" charset="0"/>
              <a:cs typeface="+mn-lt"/>
            </a:endParaRPr>
          </a:p>
          <a:p>
            <a:r>
              <a:rPr lang="fr-FR" sz="1200" dirty="0">
                <a:solidFill>
                  <a:schemeClr val="bg1"/>
                </a:solidFill>
                <a:latin typeface="Verdana" panose="020B0604030504040204" pitchFamily="34" charset="0"/>
                <a:ea typeface="Verdana" panose="020B0604030504040204" pitchFamily="34" charset="0"/>
                <a:cs typeface="Calibri"/>
              </a:rPr>
              <a:t>3 - Le conseiller informe et invite le candidat à mettre à jour son CV, sa carte de visite et les rendre visible</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4 – Le conseiller choisit le canal de transmission de l’offre d’emploi dans l’espace personnel du demandeur d’emploi</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5 – Une confirmation d’envoi s’affiche indiquant que la candidature sera transmise au recruteur si le candidat postule. </a:t>
            </a:r>
          </a:p>
          <a:p>
            <a:r>
              <a:rPr lang="fr-FR" sz="1200" dirty="0">
                <a:solidFill>
                  <a:schemeClr val="bg1"/>
                </a:solidFill>
                <a:latin typeface="Verdana" panose="020B0604030504040204" pitchFamily="34" charset="0"/>
                <a:ea typeface="Verdana" panose="020B0604030504040204" pitchFamily="34" charset="0"/>
                <a:cs typeface="Calibri"/>
              </a:rPr>
              <a:t>Le conseiller suivra l’évolution de la candidature à partir de son tableau de bord.</a:t>
            </a:r>
          </a:p>
        </p:txBody>
      </p:sp>
      <p:sp>
        <p:nvSpPr>
          <p:cNvPr id="18" name="ZoneTexte 17">
            <a:extLst>
              <a:ext uri="{FF2B5EF4-FFF2-40B4-BE49-F238E27FC236}">
                <a16:creationId xmlns:a16="http://schemas.microsoft.com/office/drawing/2014/main" id="{DB953A8C-AF64-F993-1091-E0ACC8B41725}"/>
              </a:ext>
            </a:extLst>
          </p:cNvPr>
          <p:cNvSpPr txBox="1"/>
          <p:nvPr/>
        </p:nvSpPr>
        <p:spPr>
          <a:xfrm>
            <a:off x="2672504" y="688837"/>
            <a:ext cx="7965763" cy="30777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u="sng" dirty="0">
                <a:solidFill>
                  <a:schemeClr val="tx2"/>
                </a:solidFill>
                <a:latin typeface="Verdana" panose="020B0604030504040204" pitchFamily="34" charset="0"/>
                <a:ea typeface="Verdana" panose="020B0604030504040204" pitchFamily="34" charset="0"/>
                <a:cs typeface="Calibri"/>
              </a:rPr>
              <a:t>Situation 2 du candidat sans CV ni carte de visite disponibles</a:t>
            </a:r>
          </a:p>
        </p:txBody>
      </p:sp>
      <p:sp>
        <p:nvSpPr>
          <p:cNvPr id="19" name="Organigramme : Connecteur 18">
            <a:extLst>
              <a:ext uri="{FF2B5EF4-FFF2-40B4-BE49-F238E27FC236}">
                <a16:creationId xmlns:a16="http://schemas.microsoft.com/office/drawing/2014/main" id="{79FD9DFF-8B03-8CD8-C1AE-D62E344F98B5}"/>
              </a:ext>
            </a:extLst>
          </p:cNvPr>
          <p:cNvSpPr/>
          <p:nvPr/>
        </p:nvSpPr>
        <p:spPr>
          <a:xfrm>
            <a:off x="485438" y="2150197"/>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2</a:t>
            </a:r>
            <a:endParaRPr lang="fr-FR" dirty="0"/>
          </a:p>
        </p:txBody>
      </p:sp>
      <p:sp>
        <p:nvSpPr>
          <p:cNvPr id="20" name="Organigramme : Connecteur 19">
            <a:extLst>
              <a:ext uri="{FF2B5EF4-FFF2-40B4-BE49-F238E27FC236}">
                <a16:creationId xmlns:a16="http://schemas.microsoft.com/office/drawing/2014/main" id="{A9BBA6B4-DFB4-CEB3-DA78-2A1A4E7EDD0D}"/>
              </a:ext>
            </a:extLst>
          </p:cNvPr>
          <p:cNvSpPr/>
          <p:nvPr/>
        </p:nvSpPr>
        <p:spPr>
          <a:xfrm>
            <a:off x="508699" y="1167411"/>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21" name="Organigramme : Connecteur 20">
            <a:extLst>
              <a:ext uri="{FF2B5EF4-FFF2-40B4-BE49-F238E27FC236}">
                <a16:creationId xmlns:a16="http://schemas.microsoft.com/office/drawing/2014/main" id="{43D2D8F8-3C68-74E5-77D4-779287ECB5EE}"/>
              </a:ext>
            </a:extLst>
          </p:cNvPr>
          <p:cNvSpPr/>
          <p:nvPr/>
        </p:nvSpPr>
        <p:spPr>
          <a:xfrm>
            <a:off x="462177" y="2963926"/>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a:endParaRPr>
          </a:p>
          <a:p>
            <a:pPr algn="ctr"/>
            <a:r>
              <a:rPr lang="fr-FR" dirty="0">
                <a:cs typeface="Calibri"/>
              </a:rPr>
              <a:t>3</a:t>
            </a:r>
            <a:endParaRPr lang="fr-FR" dirty="0"/>
          </a:p>
          <a:p>
            <a:pPr algn="ctr"/>
            <a:endParaRPr lang="fr-FR" dirty="0">
              <a:cs typeface="Calibri" panose="020F0502020204030204"/>
            </a:endParaRPr>
          </a:p>
        </p:txBody>
      </p:sp>
      <p:sp>
        <p:nvSpPr>
          <p:cNvPr id="22" name="Organigramme : Connecteur 21">
            <a:extLst>
              <a:ext uri="{FF2B5EF4-FFF2-40B4-BE49-F238E27FC236}">
                <a16:creationId xmlns:a16="http://schemas.microsoft.com/office/drawing/2014/main" id="{94EB3E81-D373-D7DD-114E-170A8C79A016}"/>
              </a:ext>
            </a:extLst>
          </p:cNvPr>
          <p:cNvSpPr/>
          <p:nvPr/>
        </p:nvSpPr>
        <p:spPr>
          <a:xfrm>
            <a:off x="472046" y="4125242"/>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panose="020F0502020204030204"/>
            </a:endParaRPr>
          </a:p>
          <a:p>
            <a:pPr algn="ctr"/>
            <a:endParaRPr lang="fr-FR" dirty="0">
              <a:cs typeface="Calibri" panose="020F0502020204030204"/>
            </a:endParaRPr>
          </a:p>
          <a:p>
            <a:pPr algn="ctr"/>
            <a:r>
              <a:rPr lang="fr-FR" dirty="0">
                <a:cs typeface="Calibri" panose="020F0502020204030204"/>
              </a:rPr>
              <a:t>4</a:t>
            </a:r>
          </a:p>
          <a:p>
            <a:pPr algn="ctr"/>
            <a:endParaRPr lang="fr-FR" dirty="0">
              <a:cs typeface="Calibri" panose="020F0502020204030204"/>
            </a:endParaRPr>
          </a:p>
          <a:p>
            <a:pPr algn="ctr"/>
            <a:endParaRPr lang="fr-FR" dirty="0">
              <a:cs typeface="Calibri" panose="020F0502020204030204"/>
            </a:endParaRPr>
          </a:p>
        </p:txBody>
      </p:sp>
      <p:sp>
        <p:nvSpPr>
          <p:cNvPr id="23" name="Organigramme : Connecteur 22">
            <a:extLst>
              <a:ext uri="{FF2B5EF4-FFF2-40B4-BE49-F238E27FC236}">
                <a16:creationId xmlns:a16="http://schemas.microsoft.com/office/drawing/2014/main" id="{A2D326A9-EAB4-7F7B-0FAB-601DD02C6C74}"/>
              </a:ext>
            </a:extLst>
          </p:cNvPr>
          <p:cNvSpPr/>
          <p:nvPr/>
        </p:nvSpPr>
        <p:spPr>
          <a:xfrm>
            <a:off x="462177" y="5088356"/>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5</a:t>
            </a:r>
            <a:endParaRPr lang="fr-FR" dirty="0"/>
          </a:p>
        </p:txBody>
      </p:sp>
      <p:pic>
        <p:nvPicPr>
          <p:cNvPr id="11" name="Image 10"/>
          <p:cNvPicPr>
            <a:picLocks noChangeAspect="1"/>
          </p:cNvPicPr>
          <p:nvPr/>
        </p:nvPicPr>
        <p:blipFill>
          <a:blip r:embed="rId2"/>
          <a:stretch>
            <a:fillRect/>
          </a:stretch>
        </p:blipFill>
        <p:spPr>
          <a:xfrm>
            <a:off x="972704" y="1022824"/>
            <a:ext cx="6692346" cy="3791902"/>
          </a:xfrm>
          <a:prstGeom prst="rect">
            <a:avLst/>
          </a:prstGeom>
        </p:spPr>
      </p:pic>
      <p:sp>
        <p:nvSpPr>
          <p:cNvPr id="27" name="Rectangle 26">
            <a:extLst>
              <a:ext uri="{FF2B5EF4-FFF2-40B4-BE49-F238E27FC236}">
                <a16:creationId xmlns:a16="http://schemas.microsoft.com/office/drawing/2014/main" id="{B9AE0AA3-5C1B-6A10-4371-799111D28777}"/>
              </a:ext>
            </a:extLst>
          </p:cNvPr>
          <p:cNvSpPr/>
          <p:nvPr/>
        </p:nvSpPr>
        <p:spPr>
          <a:xfrm>
            <a:off x="1153550" y="1801414"/>
            <a:ext cx="1744395" cy="301707"/>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B9AE0AA3-5C1B-6A10-4371-799111D28777}"/>
              </a:ext>
            </a:extLst>
          </p:cNvPr>
          <p:cNvSpPr/>
          <p:nvPr/>
        </p:nvSpPr>
        <p:spPr>
          <a:xfrm>
            <a:off x="1152766" y="2188308"/>
            <a:ext cx="6415649" cy="51972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899" y="4948869"/>
            <a:ext cx="3288323" cy="1507148"/>
          </a:xfrm>
          <a:prstGeom prst="rect">
            <a:avLst/>
          </a:prstGeom>
        </p:spPr>
      </p:pic>
      <p:sp>
        <p:nvSpPr>
          <p:cNvPr id="3" name="Bulle narrative : rectangle à coins arrondis 2">
            <a:extLst>
              <a:ext uri="{FF2B5EF4-FFF2-40B4-BE49-F238E27FC236}">
                <a16:creationId xmlns:a16="http://schemas.microsoft.com/office/drawing/2014/main" id="{33C42327-F98C-0107-CE4F-3924E5CFA4B5}"/>
              </a:ext>
            </a:extLst>
          </p:cNvPr>
          <p:cNvSpPr/>
          <p:nvPr/>
        </p:nvSpPr>
        <p:spPr>
          <a:xfrm>
            <a:off x="10939258" y="688837"/>
            <a:ext cx="945866"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CDE/CDDE</a:t>
            </a:r>
            <a:endParaRPr lang="fr-FR" dirty="0"/>
          </a:p>
        </p:txBody>
      </p:sp>
      <p:sp>
        <p:nvSpPr>
          <p:cNvPr id="4" name="Organigramme : Connecteur 3">
            <a:extLst>
              <a:ext uri="{FF2B5EF4-FFF2-40B4-BE49-F238E27FC236}">
                <a16:creationId xmlns:a16="http://schemas.microsoft.com/office/drawing/2014/main" id="{1E5B7F77-C354-CD75-18CA-F38644DBB269}"/>
              </a:ext>
            </a:extLst>
          </p:cNvPr>
          <p:cNvSpPr/>
          <p:nvPr/>
        </p:nvSpPr>
        <p:spPr>
          <a:xfrm>
            <a:off x="508699" y="228654"/>
            <a:ext cx="457200" cy="457200"/>
          </a:xfrm>
          <a:prstGeom prst="flowChartConnector">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2</a:t>
            </a:r>
            <a:endParaRPr lang="fr-FR" dirty="0"/>
          </a:p>
        </p:txBody>
      </p:sp>
      <p:sp>
        <p:nvSpPr>
          <p:cNvPr id="5" name="Organigramme : Connecteur 4">
            <a:extLst>
              <a:ext uri="{FF2B5EF4-FFF2-40B4-BE49-F238E27FC236}">
                <a16:creationId xmlns:a16="http://schemas.microsoft.com/office/drawing/2014/main" id="{1A17DFC9-85F9-EEFC-EA33-3B587AD53E3E}"/>
              </a:ext>
            </a:extLst>
          </p:cNvPr>
          <p:cNvSpPr/>
          <p:nvPr/>
        </p:nvSpPr>
        <p:spPr>
          <a:xfrm>
            <a:off x="2152860" y="619936"/>
            <a:ext cx="457200" cy="457200"/>
          </a:xfrm>
          <a:prstGeom prst="flowChartConnector">
            <a:avLst/>
          </a:prstGeom>
          <a:solidFill>
            <a:srgbClr val="0D144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6" name="Rectangle 5">
            <a:extLst>
              <a:ext uri="{FF2B5EF4-FFF2-40B4-BE49-F238E27FC236}">
                <a16:creationId xmlns:a16="http://schemas.microsoft.com/office/drawing/2014/main" id="{E13E0A91-06C3-12BE-CCAC-B8504BF98771}"/>
              </a:ext>
            </a:extLst>
          </p:cNvPr>
          <p:cNvSpPr/>
          <p:nvPr/>
        </p:nvSpPr>
        <p:spPr>
          <a:xfrm>
            <a:off x="5073086" y="4013731"/>
            <a:ext cx="2778445" cy="2082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A voir si CAI font cela ?</a:t>
            </a:r>
          </a:p>
          <a:p>
            <a:pPr marL="285750" indent="-285750">
              <a:buFont typeface="Arial"/>
              <a:buChar char="•"/>
            </a:pPr>
            <a:r>
              <a:rPr lang="fr-FR" sz="1200" dirty="0">
                <a:solidFill>
                  <a:schemeClr val="bg1"/>
                </a:solidFill>
                <a:latin typeface="Verdana" panose="020B0604030504040204" pitchFamily="34" charset="0"/>
                <a:ea typeface="Verdana" panose="020B0604030504040204" pitchFamily="34" charset="0"/>
                <a:cs typeface="Calibri"/>
              </a:rPr>
              <a:t>Courrier dans l'espace personnel</a:t>
            </a:r>
          </a:p>
          <a:p>
            <a:pPr marL="285750" indent="-285750">
              <a:buFont typeface="Arial"/>
              <a:buChar char="•"/>
            </a:pPr>
            <a:r>
              <a:rPr lang="fr-FR" sz="1200" dirty="0">
                <a:solidFill>
                  <a:schemeClr val="bg1"/>
                </a:solidFill>
                <a:latin typeface="Verdana" panose="020B0604030504040204" pitchFamily="34" charset="0"/>
                <a:ea typeface="Verdana" panose="020B0604030504040204" pitchFamily="34" charset="0"/>
                <a:cs typeface="Calibri"/>
              </a:rPr>
              <a:t>Remise en main propre</a:t>
            </a:r>
          </a:p>
          <a:p>
            <a:pPr marL="285750" indent="-285750">
              <a:buFont typeface="Arial"/>
              <a:buChar char="•"/>
            </a:pPr>
            <a:r>
              <a:rPr lang="fr-FR" sz="1200" dirty="0">
                <a:solidFill>
                  <a:schemeClr val="bg1"/>
                </a:solidFill>
                <a:latin typeface="Verdana" panose="020B0604030504040204" pitchFamily="34" charset="0"/>
                <a:ea typeface="Verdana" panose="020B0604030504040204" pitchFamily="34" charset="0"/>
                <a:cs typeface="Calibri"/>
              </a:rPr>
              <a:t>Sans diffusion (dans le cas où celui-ci est déjà informé ou n’a pas accepté le consentement d’envoi d’informations sur son espace personnel)</a:t>
            </a:r>
          </a:p>
          <a:p>
            <a:pPr algn="ctr"/>
            <a:endParaRPr lang="fr-FR" dirty="0"/>
          </a:p>
        </p:txBody>
      </p:sp>
      <p:sp>
        <p:nvSpPr>
          <p:cNvPr id="9" name="Titre 6">
            <a:extLst>
              <a:ext uri="{FF2B5EF4-FFF2-40B4-BE49-F238E27FC236}">
                <a16:creationId xmlns:a16="http://schemas.microsoft.com/office/drawing/2014/main" id="{7A46B3B4-68BB-9F51-05E4-02E7881D65BB}"/>
              </a:ext>
            </a:extLst>
          </p:cNvPr>
          <p:cNvSpPr txBox="1">
            <a:spLocks/>
          </p:cNvSpPr>
          <p:nvPr/>
        </p:nvSpPr>
        <p:spPr>
          <a:xfrm>
            <a:off x="1290126" y="179149"/>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8/9</a:t>
            </a:r>
          </a:p>
        </p:txBody>
      </p:sp>
    </p:spTree>
    <p:extLst>
      <p:ext uri="{BB962C8B-B14F-4D97-AF65-F5344CB8AC3E}">
        <p14:creationId xmlns:p14="http://schemas.microsoft.com/office/powerpoint/2010/main" val="364109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2C1025-A025-5A95-7C69-25677F212978}"/>
              </a:ext>
            </a:extLst>
          </p:cNvPr>
          <p:cNvSpPr>
            <a:spLocks noGrp="1"/>
          </p:cNvSpPr>
          <p:nvPr>
            <p:ph type="sldNum" sz="quarter" idx="12"/>
          </p:nvPr>
        </p:nvSpPr>
        <p:spPr/>
        <p:txBody>
          <a:bodyPr/>
          <a:lstStyle/>
          <a:p>
            <a:fld id="{C814DB2B-3EFD-4766-A6C9-C9A5E84D2897}" type="slidenum">
              <a:rPr lang="fr-FR" smtClean="0"/>
              <a:t>14</a:t>
            </a:fld>
            <a:endParaRPr lang="fr-FR"/>
          </a:p>
        </p:txBody>
      </p:sp>
      <p:pic>
        <p:nvPicPr>
          <p:cNvPr id="4" name="Image 3" descr="Une image contenant texte, capture d’écran, logiciel, Police&#10;&#10;Description générée automatiquement">
            <a:extLst>
              <a:ext uri="{FF2B5EF4-FFF2-40B4-BE49-F238E27FC236}">
                <a16:creationId xmlns:a16="http://schemas.microsoft.com/office/drawing/2014/main" id="{94548580-983C-2CDC-E561-F6070A4196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858" y="1595021"/>
            <a:ext cx="7568229" cy="3867150"/>
          </a:xfrm>
          <a:prstGeom prst="rect">
            <a:avLst/>
          </a:prstGeom>
        </p:spPr>
      </p:pic>
      <p:sp>
        <p:nvSpPr>
          <p:cNvPr id="3" name="ZoneTexte 2">
            <a:extLst>
              <a:ext uri="{FF2B5EF4-FFF2-40B4-BE49-F238E27FC236}">
                <a16:creationId xmlns:a16="http://schemas.microsoft.com/office/drawing/2014/main" id="{115CB6A0-E04C-A884-8262-72B1490DF530}"/>
              </a:ext>
            </a:extLst>
          </p:cNvPr>
          <p:cNvSpPr txBox="1"/>
          <p:nvPr/>
        </p:nvSpPr>
        <p:spPr>
          <a:xfrm>
            <a:off x="8644596" y="1595021"/>
            <a:ext cx="3154679" cy="378565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chemeClr val="bg1"/>
                </a:solidFill>
                <a:latin typeface="Verdana" panose="020B0604030504040204" pitchFamily="34" charset="0"/>
                <a:ea typeface="Verdana" panose="020B0604030504040204" pitchFamily="34" charset="0"/>
                <a:cs typeface="Calibri"/>
              </a:rPr>
              <a:t>Le conseiller peut par cette action enregistrer à postériori la transmission de la candidature du demandeur d'emploi au recruteur  </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Par exemple : </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Après évènement : forum, salon ou </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Après une visite en entreprise : suite à un point de suivi d'offre avec un rendez-vous programmé au préalable et enregistré dans SI</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Le CAI peut par cette action enregistrer à postériori la transmission de la candidature du demandeur d'emploi au recruteur après un évènement de recrutements d’envergure régionale de type « Mon emploi après les jeux »</a:t>
            </a:r>
          </a:p>
        </p:txBody>
      </p:sp>
      <p:sp>
        <p:nvSpPr>
          <p:cNvPr id="6" name="Ellipse 5">
            <a:extLst>
              <a:ext uri="{FF2B5EF4-FFF2-40B4-BE49-F238E27FC236}">
                <a16:creationId xmlns:a16="http://schemas.microsoft.com/office/drawing/2014/main" id="{701E0473-EDB0-BCD4-8FC0-2A354FF51D01}"/>
              </a:ext>
            </a:extLst>
          </p:cNvPr>
          <p:cNvSpPr/>
          <p:nvPr/>
        </p:nvSpPr>
        <p:spPr>
          <a:xfrm>
            <a:off x="3629465" y="4037426"/>
            <a:ext cx="2015999" cy="549653"/>
          </a:xfrm>
          <a:prstGeom prst="ellipse">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DB953A8C-AF64-F993-1091-E0ACC8B41725}"/>
              </a:ext>
            </a:extLst>
          </p:cNvPr>
          <p:cNvSpPr txBox="1"/>
          <p:nvPr/>
        </p:nvSpPr>
        <p:spPr>
          <a:xfrm>
            <a:off x="801858" y="878218"/>
            <a:ext cx="7965763" cy="307777"/>
          </a:xfrm>
          <a:prstGeom prst="rect">
            <a:avLst/>
          </a:prstGeom>
          <a:solidFill>
            <a:schemeClr val="bg2">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tx2"/>
                </a:solidFill>
                <a:latin typeface="Verdana" panose="020B0604030504040204" pitchFamily="34" charset="0"/>
                <a:ea typeface="Verdana" panose="020B0604030504040204" pitchFamily="34" charset="0"/>
                <a:cs typeface="Calibri"/>
              </a:rPr>
              <a:t>Situation où la candidature a déjà été transmise au recruteur : </a:t>
            </a:r>
          </a:p>
        </p:txBody>
      </p:sp>
      <p:sp>
        <p:nvSpPr>
          <p:cNvPr id="8" name="Bulle narrative : rectangle à coins arrondis 7">
            <a:extLst>
              <a:ext uri="{FF2B5EF4-FFF2-40B4-BE49-F238E27FC236}">
                <a16:creationId xmlns:a16="http://schemas.microsoft.com/office/drawing/2014/main" id="{8B0E8094-7558-C946-614B-AEF5867539FC}"/>
              </a:ext>
            </a:extLst>
          </p:cNvPr>
          <p:cNvSpPr/>
          <p:nvPr/>
        </p:nvSpPr>
        <p:spPr>
          <a:xfrm>
            <a:off x="10699111" y="575797"/>
            <a:ext cx="1100165"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CDE/CDDE/CAI</a:t>
            </a:r>
            <a:endParaRPr lang="fr-FR" dirty="0"/>
          </a:p>
        </p:txBody>
      </p:sp>
      <p:sp>
        <p:nvSpPr>
          <p:cNvPr id="9" name="Titre 6">
            <a:extLst>
              <a:ext uri="{FF2B5EF4-FFF2-40B4-BE49-F238E27FC236}">
                <a16:creationId xmlns:a16="http://schemas.microsoft.com/office/drawing/2014/main" id="{A6E3FFAA-2D24-F5CD-4D8A-AC6E918FFBA5}"/>
              </a:ext>
            </a:extLst>
          </p:cNvPr>
          <p:cNvSpPr txBox="1">
            <a:spLocks/>
          </p:cNvSpPr>
          <p:nvPr/>
        </p:nvSpPr>
        <p:spPr>
          <a:xfrm>
            <a:off x="794826" y="235810"/>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9/9</a:t>
            </a:r>
          </a:p>
        </p:txBody>
      </p:sp>
    </p:spTree>
    <p:extLst>
      <p:ext uri="{BB962C8B-B14F-4D97-AF65-F5344CB8AC3E}">
        <p14:creationId xmlns:p14="http://schemas.microsoft.com/office/powerpoint/2010/main" val="190438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A34ED46-57C3-B09D-FECB-886518F8F4C5}"/>
              </a:ext>
            </a:extLst>
          </p:cNvPr>
          <p:cNvSpPr>
            <a:spLocks noGrp="1"/>
          </p:cNvSpPr>
          <p:nvPr>
            <p:ph type="sldNum" sz="quarter" idx="12"/>
          </p:nvPr>
        </p:nvSpPr>
        <p:spPr/>
        <p:txBody>
          <a:bodyPr/>
          <a:lstStyle/>
          <a:p>
            <a:fld id="{C814DB2B-3EFD-4766-A6C9-C9A5E84D2897}" type="slidenum">
              <a:rPr lang="fr-FR" smtClean="0"/>
              <a:t>15</a:t>
            </a:fld>
            <a:endParaRPr lang="fr-FR"/>
          </a:p>
        </p:txBody>
      </p:sp>
      <p:sp>
        <p:nvSpPr>
          <p:cNvPr id="6" name="Rectangle 5"/>
          <p:cNvSpPr/>
          <p:nvPr/>
        </p:nvSpPr>
        <p:spPr>
          <a:xfrm>
            <a:off x="5854034" y="3283119"/>
            <a:ext cx="2867935" cy="6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339296" y="2934181"/>
            <a:ext cx="1400537" cy="133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598516" y="5034987"/>
            <a:ext cx="1331089" cy="28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875099" y="3784921"/>
            <a:ext cx="2754774"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6831C8C-FAF8-FD44-08A0-5EB0A201D9C4}"/>
              </a:ext>
            </a:extLst>
          </p:cNvPr>
          <p:cNvSpPr txBox="1"/>
          <p:nvPr/>
        </p:nvSpPr>
        <p:spPr>
          <a:xfrm>
            <a:off x="953535" y="936664"/>
            <a:ext cx="10445985" cy="523220"/>
          </a:xfrm>
          <a:prstGeom prst="rect">
            <a:avLst/>
          </a:prstGeom>
          <a:solidFill>
            <a:schemeClr val="tx2">
              <a:lumMod val="10000"/>
              <a:lumOff val="9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tx2"/>
                </a:solidFill>
                <a:latin typeface="Verdana" panose="020B0604030504040204" pitchFamily="34" charset="0"/>
                <a:ea typeface="Verdana" panose="020B0604030504040204" pitchFamily="34" charset="0"/>
                <a:cs typeface="Calibri"/>
              </a:rPr>
              <a:t>Ce courrier est visible à partir du dossier du DE. Il est également visible à partir de l'espace personnel du candidat. Le candidat est averti par mail d'un document disponible dans son espace.</a:t>
            </a:r>
            <a:endParaRPr lang="fr-FR" sz="1400" dirty="0">
              <a:solidFill>
                <a:schemeClr val="tx2"/>
              </a:solidFill>
              <a:latin typeface="Verdana" panose="020B0604030504040204" pitchFamily="34" charset="0"/>
              <a:ea typeface="Verdana" panose="020B0604030504040204" pitchFamily="34" charset="0"/>
            </a:endParaRPr>
          </a:p>
        </p:txBody>
      </p:sp>
      <p:sp>
        <p:nvSpPr>
          <p:cNvPr id="12" name="Rectangle 11"/>
          <p:cNvSpPr/>
          <p:nvPr/>
        </p:nvSpPr>
        <p:spPr>
          <a:xfrm>
            <a:off x="6721288" y="3000735"/>
            <a:ext cx="2867935" cy="6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117427" y="5861996"/>
            <a:ext cx="2867935" cy="3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1393" y="1841337"/>
            <a:ext cx="8541473" cy="4141809"/>
          </a:xfrm>
          <a:prstGeom prst="rect">
            <a:avLst/>
          </a:prstGeom>
        </p:spPr>
      </p:pic>
      <p:sp>
        <p:nvSpPr>
          <p:cNvPr id="4" name="Titre 6">
            <a:extLst>
              <a:ext uri="{FF2B5EF4-FFF2-40B4-BE49-F238E27FC236}">
                <a16:creationId xmlns:a16="http://schemas.microsoft.com/office/drawing/2014/main" id="{2B57886D-EE12-C427-35D7-C377A049A5CE}"/>
              </a:ext>
            </a:extLst>
          </p:cNvPr>
          <p:cNvSpPr txBox="1">
            <a:spLocks/>
          </p:cNvSpPr>
          <p:nvPr/>
        </p:nvSpPr>
        <p:spPr>
          <a:xfrm>
            <a:off x="794826" y="235810"/>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Courrier adressé au D.E suite à une Mise En relation</a:t>
            </a:r>
          </a:p>
        </p:txBody>
      </p:sp>
    </p:spTree>
    <p:extLst>
      <p:ext uri="{BB962C8B-B14F-4D97-AF65-F5344CB8AC3E}">
        <p14:creationId xmlns:p14="http://schemas.microsoft.com/office/powerpoint/2010/main" val="38686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A34ED46-57C3-B09D-FECB-886518F8F4C5}"/>
              </a:ext>
            </a:extLst>
          </p:cNvPr>
          <p:cNvSpPr>
            <a:spLocks noGrp="1"/>
          </p:cNvSpPr>
          <p:nvPr>
            <p:ph type="sldNum" sz="quarter" idx="12"/>
          </p:nvPr>
        </p:nvSpPr>
        <p:spPr/>
        <p:txBody>
          <a:bodyPr/>
          <a:lstStyle/>
          <a:p>
            <a:fld id="{C814DB2B-3EFD-4766-A6C9-C9A5E84D2897}" type="slidenum">
              <a:rPr lang="fr-FR" smtClean="0"/>
              <a:t>16</a:t>
            </a:fld>
            <a:endParaRPr lang="fr-FR"/>
          </a:p>
        </p:txBody>
      </p:sp>
      <p:sp>
        <p:nvSpPr>
          <p:cNvPr id="6" name="Rectangle 5"/>
          <p:cNvSpPr/>
          <p:nvPr/>
        </p:nvSpPr>
        <p:spPr>
          <a:xfrm>
            <a:off x="5854034" y="3283119"/>
            <a:ext cx="2867935" cy="6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339296" y="2934181"/>
            <a:ext cx="1400537" cy="133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598516" y="5034987"/>
            <a:ext cx="1331089" cy="28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875099" y="3784921"/>
            <a:ext cx="2754774"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6831C8C-FAF8-FD44-08A0-5EB0A201D9C4}"/>
              </a:ext>
            </a:extLst>
          </p:cNvPr>
          <p:cNvSpPr txBox="1"/>
          <p:nvPr/>
        </p:nvSpPr>
        <p:spPr>
          <a:xfrm>
            <a:off x="953535" y="936664"/>
            <a:ext cx="10445985" cy="523220"/>
          </a:xfrm>
          <a:prstGeom prst="rect">
            <a:avLst/>
          </a:prstGeom>
          <a:solidFill>
            <a:schemeClr val="tx2">
              <a:lumMod val="10000"/>
              <a:lumOff val="9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tx2"/>
                </a:solidFill>
                <a:latin typeface="Verdana" panose="020B0604030504040204" pitchFamily="34" charset="0"/>
                <a:ea typeface="Verdana" panose="020B0604030504040204" pitchFamily="34" charset="0"/>
                <a:cs typeface="Calibri"/>
              </a:rPr>
              <a:t>Ce courrier est visible à partir du dossier du DE. Il est également visible à partir de l'espace personnel du candidat. Le candidat est averti par mail d'un document disponible dans son espace.</a:t>
            </a:r>
            <a:endParaRPr lang="fr-FR" sz="1400" dirty="0">
              <a:solidFill>
                <a:schemeClr val="tx2"/>
              </a:solidFill>
              <a:latin typeface="Verdana" panose="020B0604030504040204" pitchFamily="34" charset="0"/>
              <a:ea typeface="Verdana" panose="020B0604030504040204" pitchFamily="34" charset="0"/>
            </a:endParaRPr>
          </a:p>
        </p:txBody>
      </p:sp>
      <p:sp>
        <p:nvSpPr>
          <p:cNvPr id="12" name="Rectangle 11"/>
          <p:cNvSpPr/>
          <p:nvPr/>
        </p:nvSpPr>
        <p:spPr>
          <a:xfrm>
            <a:off x="6721288" y="3000735"/>
            <a:ext cx="2867935" cy="6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3117427" y="5861996"/>
            <a:ext cx="2867935" cy="325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5099" y="1997526"/>
            <a:ext cx="7049379" cy="3906816"/>
          </a:xfrm>
          <a:prstGeom prst="rect">
            <a:avLst/>
          </a:prstGeom>
        </p:spPr>
      </p:pic>
      <p:sp>
        <p:nvSpPr>
          <p:cNvPr id="4" name="Titre 6">
            <a:extLst>
              <a:ext uri="{FF2B5EF4-FFF2-40B4-BE49-F238E27FC236}">
                <a16:creationId xmlns:a16="http://schemas.microsoft.com/office/drawing/2014/main" id="{52F2ACEF-CDCE-B344-84E9-0A9631089372}"/>
              </a:ext>
            </a:extLst>
          </p:cNvPr>
          <p:cNvSpPr txBox="1">
            <a:spLocks/>
          </p:cNvSpPr>
          <p:nvPr/>
        </p:nvSpPr>
        <p:spPr>
          <a:xfrm>
            <a:off x="794826" y="235810"/>
            <a:ext cx="10225599"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Courrier adressé au D.E suite à une Proposition d’offre d’emploi</a:t>
            </a:r>
          </a:p>
        </p:txBody>
      </p:sp>
    </p:spTree>
    <p:extLst>
      <p:ext uri="{BB962C8B-B14F-4D97-AF65-F5344CB8AC3E}">
        <p14:creationId xmlns:p14="http://schemas.microsoft.com/office/powerpoint/2010/main" val="215796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79AD7-8AD4-42E7-F3D6-836641AC638F}"/>
            </a:ext>
          </a:extLst>
        </p:cNvPr>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355F6596-359F-0B50-34BD-9E29C2D48952}"/>
              </a:ext>
            </a:extLst>
          </p:cNvPr>
          <p:cNvSpPr>
            <a:spLocks noGrp="1"/>
          </p:cNvSpPr>
          <p:nvPr>
            <p:ph type="body" sz="quarter" idx="36"/>
          </p:nvPr>
        </p:nvSpPr>
        <p:spPr>
          <a:solidFill>
            <a:schemeClr val="bg2"/>
          </a:solidFill>
        </p:spPr>
        <p:txBody>
          <a:bodyPr/>
          <a:lstStyle/>
          <a:p>
            <a:endParaRPr lang="fr-FR" dirty="0"/>
          </a:p>
        </p:txBody>
      </p:sp>
      <p:pic>
        <p:nvPicPr>
          <p:cNvPr id="13" name="Image 12">
            <a:hlinkClick r:id="rId2" action="ppaction://hlinksldjump"/>
            <a:extLst>
              <a:ext uri="{FF2B5EF4-FFF2-40B4-BE49-F238E27FC236}">
                <a16:creationId xmlns:a16="http://schemas.microsoft.com/office/drawing/2014/main" id="{1AF0C7FB-0183-7B9D-8AF7-C8D1DDFC41F8}"/>
              </a:ext>
            </a:extLst>
          </p:cNvPr>
          <p:cNvPicPr>
            <a:picLocks noChangeAspect="1"/>
          </p:cNvPicPr>
          <p:nvPr/>
        </p:nvPicPr>
        <p:blipFill>
          <a:blip r:embed="rId3"/>
          <a:stretch>
            <a:fillRect/>
          </a:stretch>
        </p:blipFill>
        <p:spPr>
          <a:xfrm rot="1455415">
            <a:off x="10033198" y="6233269"/>
            <a:ext cx="514350" cy="409575"/>
          </a:xfrm>
          <a:prstGeom prst="rect">
            <a:avLst/>
          </a:prstGeom>
        </p:spPr>
      </p:pic>
      <p:sp>
        <p:nvSpPr>
          <p:cNvPr id="2" name="Espace réservé du numéro de diapositive 1">
            <a:extLst>
              <a:ext uri="{FF2B5EF4-FFF2-40B4-BE49-F238E27FC236}">
                <a16:creationId xmlns:a16="http://schemas.microsoft.com/office/drawing/2014/main" id="{8FF69D72-D808-DC49-E689-F82B2442005A}"/>
              </a:ext>
            </a:extLst>
          </p:cNvPr>
          <p:cNvSpPr txBox="1">
            <a:spLocks/>
          </p:cNvSpPr>
          <p:nvPr/>
        </p:nvSpPr>
        <p:spPr>
          <a:xfrm>
            <a:off x="544106" y="7353961"/>
            <a:ext cx="769842"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17</a:t>
            </a:fld>
            <a:endParaRPr lang="fr-FR"/>
          </a:p>
        </p:txBody>
      </p:sp>
      <p:sp>
        <p:nvSpPr>
          <p:cNvPr id="12" name="Rectangle 11">
            <a:extLst>
              <a:ext uri="{FF2B5EF4-FFF2-40B4-BE49-F238E27FC236}">
                <a16:creationId xmlns:a16="http://schemas.microsoft.com/office/drawing/2014/main" id="{7F8D33B3-8006-3AEA-2E42-B9D76C3D47AB}"/>
              </a:ext>
            </a:extLst>
          </p:cNvPr>
          <p:cNvSpPr/>
          <p:nvPr/>
        </p:nvSpPr>
        <p:spPr>
          <a:xfrm>
            <a:off x="2350944" y="3252424"/>
            <a:ext cx="523277"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
            <a:extLst>
              <a:ext uri="{FF2B5EF4-FFF2-40B4-BE49-F238E27FC236}">
                <a16:creationId xmlns:a16="http://schemas.microsoft.com/office/drawing/2014/main" id="{0BB32366-9F6E-30B8-16EC-00A388E7A466}"/>
              </a:ext>
            </a:extLst>
          </p:cNvPr>
          <p:cNvSpPr txBox="1">
            <a:spLocks/>
          </p:cNvSpPr>
          <p:nvPr/>
        </p:nvSpPr>
        <p:spPr>
          <a:xfrm>
            <a:off x="134504" y="6588000"/>
            <a:ext cx="838200"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17</a:t>
            </a:fld>
            <a:endParaRPr lang="fr-FR"/>
          </a:p>
        </p:txBody>
      </p:sp>
      <p:sp>
        <p:nvSpPr>
          <p:cNvPr id="38" name="Titre 6">
            <a:extLst>
              <a:ext uri="{FF2B5EF4-FFF2-40B4-BE49-F238E27FC236}">
                <a16:creationId xmlns:a16="http://schemas.microsoft.com/office/drawing/2014/main" id="{7E7A867D-2C80-D847-289B-B9B4C37ABE08}"/>
              </a:ext>
            </a:extLst>
          </p:cNvPr>
          <p:cNvSpPr txBox="1">
            <a:spLocks/>
          </p:cNvSpPr>
          <p:nvPr/>
        </p:nvSpPr>
        <p:spPr>
          <a:xfrm>
            <a:off x="1628285" y="205655"/>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une Mise en Relation positive (MER+)   1/1</a:t>
            </a:r>
          </a:p>
        </p:txBody>
      </p:sp>
      <p:sp>
        <p:nvSpPr>
          <p:cNvPr id="3" name="ZoneTexte 2">
            <a:extLst>
              <a:ext uri="{FF2B5EF4-FFF2-40B4-BE49-F238E27FC236}">
                <a16:creationId xmlns:a16="http://schemas.microsoft.com/office/drawing/2014/main" id="{59D595A1-E9E3-4810-1D6F-31FF7C9EDBC1}"/>
              </a:ext>
            </a:extLst>
          </p:cNvPr>
          <p:cNvSpPr txBox="1"/>
          <p:nvPr/>
        </p:nvSpPr>
        <p:spPr>
          <a:xfrm>
            <a:off x="1644499" y="717568"/>
            <a:ext cx="10181447" cy="523220"/>
          </a:xfrm>
          <a:prstGeom prst="rect">
            <a:avLst/>
          </a:prstGeom>
          <a:solidFill>
            <a:schemeClr val="tx2">
              <a:lumMod val="10000"/>
              <a:lumOff val="9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tx2"/>
                </a:solidFill>
                <a:latin typeface="Verdana" panose="020B0604030504040204" pitchFamily="34" charset="0"/>
                <a:ea typeface="Verdana" panose="020B0604030504040204" pitchFamily="34" charset="0"/>
                <a:cs typeface="Calibri"/>
              </a:rPr>
              <a:t>Transformer la « mise en relation » en « mise en relation positive » = Recrutement abouti</a:t>
            </a:r>
          </a:p>
          <a:p>
            <a:endParaRPr lang="fr-FR" sz="1400" dirty="0">
              <a:solidFill>
                <a:schemeClr val="tx2"/>
              </a:solidFill>
              <a:latin typeface="Verdana" panose="020B0604030504040204" pitchFamily="34" charset="0"/>
              <a:ea typeface="Verdana" panose="020B0604030504040204" pitchFamily="34" charset="0"/>
              <a:cs typeface="Calibri"/>
            </a:endParaRPr>
          </a:p>
        </p:txBody>
      </p:sp>
      <p:sp>
        <p:nvSpPr>
          <p:cNvPr id="15" name="ZoneTexte 14">
            <a:extLst>
              <a:ext uri="{FF2B5EF4-FFF2-40B4-BE49-F238E27FC236}">
                <a16:creationId xmlns:a16="http://schemas.microsoft.com/office/drawing/2014/main" id="{D36E6FD2-DA58-6BE0-6297-CD423CC22922}"/>
              </a:ext>
            </a:extLst>
          </p:cNvPr>
          <p:cNvSpPr txBox="1"/>
          <p:nvPr/>
        </p:nvSpPr>
        <p:spPr>
          <a:xfrm>
            <a:off x="9155773" y="2370571"/>
            <a:ext cx="2906406" cy="378565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chemeClr val="bg1"/>
                </a:solidFill>
                <a:latin typeface="Verdana" panose="020B0604030504040204" pitchFamily="34" charset="0"/>
                <a:ea typeface="Verdana" panose="020B0604030504040204" pitchFamily="34" charset="0"/>
                <a:cs typeface="Calibri"/>
              </a:rPr>
              <a:t>A partir de l’onglet mise en relation le conseiller sélectionne </a:t>
            </a:r>
            <a:r>
              <a:rPr lang="fr-FR" sz="1200" b="1" dirty="0">
                <a:solidFill>
                  <a:schemeClr val="bg1"/>
                </a:solidFill>
                <a:latin typeface="Verdana" panose="020B0604030504040204" pitchFamily="34" charset="0"/>
                <a:ea typeface="Verdana" panose="020B0604030504040204" pitchFamily="34" charset="0"/>
                <a:cs typeface="Calibri"/>
              </a:rPr>
              <a:t>« accepté» dans la colonne résultat lorsque le recrutement du candidat est confirmé.</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Par exemple, ci-contre : </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A : Accepté</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Date de prise de poste : à enregistrer à l’aide du calendrier</a:t>
            </a:r>
          </a:p>
          <a:p>
            <a:pPr marL="285750" indent="-285750">
              <a:buFont typeface="Arial" panose="020B0604020202020204" pitchFamily="34" charset="0"/>
              <a:buChar char="•"/>
            </a:pPr>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Le CAI peut également, par la réalisation de ces actes métier, enregistrer une « Mise en relation positive », à la condition d’être connecté sur le Safir de l’agence correspondante de l’offre d’emploi en ayant le profil habilité « Tous sites »</a:t>
            </a:r>
          </a:p>
        </p:txBody>
      </p:sp>
      <p:pic>
        <p:nvPicPr>
          <p:cNvPr id="17" name="Image 16">
            <a:extLst>
              <a:ext uri="{FF2B5EF4-FFF2-40B4-BE49-F238E27FC236}">
                <a16:creationId xmlns:a16="http://schemas.microsoft.com/office/drawing/2014/main" id="{B50193C0-FCBB-0D47-1361-8E4D42DB0B9A}"/>
              </a:ext>
            </a:extLst>
          </p:cNvPr>
          <p:cNvPicPr/>
          <p:nvPr/>
        </p:nvPicPr>
        <p:blipFill>
          <a:blip r:embed="rId4" cstate="email">
            <a:extLst>
              <a:ext uri="{28A0092B-C50C-407E-A947-70E740481C1C}">
                <a14:useLocalDpi xmlns:a14="http://schemas.microsoft.com/office/drawing/2010/main"/>
              </a:ext>
            </a:extLst>
          </a:blip>
          <a:stretch>
            <a:fillRect/>
          </a:stretch>
        </p:blipFill>
        <p:spPr>
          <a:xfrm>
            <a:off x="1627188" y="2353175"/>
            <a:ext cx="7258929" cy="2543565"/>
          </a:xfrm>
          <a:prstGeom prst="rect">
            <a:avLst/>
          </a:prstGeom>
        </p:spPr>
      </p:pic>
      <p:sp>
        <p:nvSpPr>
          <p:cNvPr id="21" name="Bulle narrative : rectangle à coins arrondis 20">
            <a:extLst>
              <a:ext uri="{FF2B5EF4-FFF2-40B4-BE49-F238E27FC236}">
                <a16:creationId xmlns:a16="http://schemas.microsoft.com/office/drawing/2014/main" id="{1C3F0D6D-4D0B-E2FF-4F0D-75645DD2E2DC}"/>
              </a:ext>
            </a:extLst>
          </p:cNvPr>
          <p:cNvSpPr/>
          <p:nvPr/>
        </p:nvSpPr>
        <p:spPr>
          <a:xfrm>
            <a:off x="11150935" y="1438549"/>
            <a:ext cx="911244"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CDE/CAI</a:t>
            </a:r>
            <a:endParaRPr lang="fr-FR" dirty="0"/>
          </a:p>
        </p:txBody>
      </p:sp>
    </p:spTree>
    <p:extLst>
      <p:ext uri="{BB962C8B-B14F-4D97-AF65-F5344CB8AC3E}">
        <p14:creationId xmlns:p14="http://schemas.microsoft.com/office/powerpoint/2010/main" val="157265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2447-F506-67A4-272E-250C09ADFA81}"/>
            </a:ext>
          </a:extLst>
        </p:cNvPr>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A5EEABCF-93C3-FAF7-7E6A-09B6F061C70A}"/>
              </a:ext>
            </a:extLst>
          </p:cNvPr>
          <p:cNvSpPr>
            <a:spLocks noGrp="1"/>
          </p:cNvSpPr>
          <p:nvPr>
            <p:ph type="body" sz="quarter" idx="36"/>
          </p:nvPr>
        </p:nvSpPr>
        <p:spPr>
          <a:solidFill>
            <a:schemeClr val="bg2"/>
          </a:solidFill>
        </p:spPr>
        <p:txBody>
          <a:bodyPr/>
          <a:lstStyle/>
          <a:p>
            <a:endParaRPr lang="fr-FR" dirty="0"/>
          </a:p>
        </p:txBody>
      </p:sp>
      <p:pic>
        <p:nvPicPr>
          <p:cNvPr id="13" name="Image 12">
            <a:hlinkClick r:id="rId2" action="ppaction://hlinksldjump"/>
            <a:extLst>
              <a:ext uri="{FF2B5EF4-FFF2-40B4-BE49-F238E27FC236}">
                <a16:creationId xmlns:a16="http://schemas.microsoft.com/office/drawing/2014/main" id="{FDB8A180-CE8E-F74A-DE97-DC7CA0C86913}"/>
              </a:ext>
            </a:extLst>
          </p:cNvPr>
          <p:cNvPicPr>
            <a:picLocks noChangeAspect="1"/>
          </p:cNvPicPr>
          <p:nvPr/>
        </p:nvPicPr>
        <p:blipFill>
          <a:blip r:embed="rId3"/>
          <a:stretch>
            <a:fillRect/>
          </a:stretch>
        </p:blipFill>
        <p:spPr>
          <a:xfrm rot="1455415">
            <a:off x="10033198" y="6233269"/>
            <a:ext cx="514350" cy="409575"/>
          </a:xfrm>
          <a:prstGeom prst="rect">
            <a:avLst/>
          </a:prstGeom>
        </p:spPr>
      </p:pic>
      <p:sp>
        <p:nvSpPr>
          <p:cNvPr id="2" name="Espace réservé du numéro de diapositive 1">
            <a:extLst>
              <a:ext uri="{FF2B5EF4-FFF2-40B4-BE49-F238E27FC236}">
                <a16:creationId xmlns:a16="http://schemas.microsoft.com/office/drawing/2014/main" id="{8A449D31-6751-A3D7-6FD6-448057148ABD}"/>
              </a:ext>
            </a:extLst>
          </p:cNvPr>
          <p:cNvSpPr txBox="1">
            <a:spLocks/>
          </p:cNvSpPr>
          <p:nvPr/>
        </p:nvSpPr>
        <p:spPr>
          <a:xfrm>
            <a:off x="544106" y="7353961"/>
            <a:ext cx="769842"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18</a:t>
            </a:fld>
            <a:endParaRPr lang="fr-FR"/>
          </a:p>
        </p:txBody>
      </p:sp>
      <p:sp>
        <p:nvSpPr>
          <p:cNvPr id="12" name="Rectangle 11">
            <a:extLst>
              <a:ext uri="{FF2B5EF4-FFF2-40B4-BE49-F238E27FC236}">
                <a16:creationId xmlns:a16="http://schemas.microsoft.com/office/drawing/2014/main" id="{AEDF5D9C-99B9-D23C-1133-AFCCA8D679EC}"/>
              </a:ext>
            </a:extLst>
          </p:cNvPr>
          <p:cNvSpPr/>
          <p:nvPr/>
        </p:nvSpPr>
        <p:spPr>
          <a:xfrm>
            <a:off x="2350944" y="3252424"/>
            <a:ext cx="523277"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
            <a:extLst>
              <a:ext uri="{FF2B5EF4-FFF2-40B4-BE49-F238E27FC236}">
                <a16:creationId xmlns:a16="http://schemas.microsoft.com/office/drawing/2014/main" id="{1A204E83-380E-22F5-8590-D38C06F841C1}"/>
              </a:ext>
            </a:extLst>
          </p:cNvPr>
          <p:cNvSpPr txBox="1">
            <a:spLocks/>
          </p:cNvSpPr>
          <p:nvPr/>
        </p:nvSpPr>
        <p:spPr>
          <a:xfrm>
            <a:off x="134504" y="6588000"/>
            <a:ext cx="838200"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18</a:t>
            </a:fld>
            <a:endParaRPr lang="fr-FR"/>
          </a:p>
        </p:txBody>
      </p:sp>
      <p:sp>
        <p:nvSpPr>
          <p:cNvPr id="38" name="Titre 6">
            <a:extLst>
              <a:ext uri="{FF2B5EF4-FFF2-40B4-BE49-F238E27FC236}">
                <a16:creationId xmlns:a16="http://schemas.microsoft.com/office/drawing/2014/main" id="{7E21EB5A-E7AD-0FE4-A375-2C255A4396FA}"/>
              </a:ext>
            </a:extLst>
          </p:cNvPr>
          <p:cNvSpPr txBox="1">
            <a:spLocks/>
          </p:cNvSpPr>
          <p:nvPr/>
        </p:nvSpPr>
        <p:spPr>
          <a:xfrm>
            <a:off x="1628285" y="205655"/>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Suivre la satisfaction des postes de l’offre d’emploi    1/2</a:t>
            </a:r>
          </a:p>
        </p:txBody>
      </p:sp>
      <p:sp>
        <p:nvSpPr>
          <p:cNvPr id="3" name="ZoneTexte 2">
            <a:extLst>
              <a:ext uri="{FF2B5EF4-FFF2-40B4-BE49-F238E27FC236}">
                <a16:creationId xmlns:a16="http://schemas.microsoft.com/office/drawing/2014/main" id="{34BB526B-557E-12DE-D11D-D1FAFC9C8B56}"/>
              </a:ext>
            </a:extLst>
          </p:cNvPr>
          <p:cNvSpPr txBox="1"/>
          <p:nvPr/>
        </p:nvSpPr>
        <p:spPr>
          <a:xfrm>
            <a:off x="1627188" y="916855"/>
            <a:ext cx="10181447" cy="523220"/>
          </a:xfrm>
          <a:prstGeom prst="rect">
            <a:avLst/>
          </a:prstGeom>
          <a:solidFill>
            <a:schemeClr val="tx2">
              <a:lumMod val="10000"/>
              <a:lumOff val="9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tx2"/>
                </a:solidFill>
                <a:latin typeface="Verdana" panose="020B0604030504040204" pitchFamily="34" charset="0"/>
                <a:ea typeface="Verdana" panose="020B0604030504040204" pitchFamily="34" charset="0"/>
                <a:cs typeface="Calibri"/>
              </a:rPr>
              <a:t>Visualiser le nombre de MER+ « mise en relation positive » réalisées</a:t>
            </a:r>
          </a:p>
          <a:p>
            <a:endParaRPr lang="fr-FR" sz="1400" dirty="0">
              <a:solidFill>
                <a:schemeClr val="tx2"/>
              </a:solidFill>
              <a:latin typeface="Verdana" panose="020B0604030504040204" pitchFamily="34" charset="0"/>
              <a:ea typeface="Verdana" panose="020B0604030504040204" pitchFamily="34" charset="0"/>
              <a:cs typeface="Calibri"/>
            </a:endParaRPr>
          </a:p>
        </p:txBody>
      </p:sp>
      <p:sp>
        <p:nvSpPr>
          <p:cNvPr id="6" name="ZoneTexte 5">
            <a:extLst>
              <a:ext uri="{FF2B5EF4-FFF2-40B4-BE49-F238E27FC236}">
                <a16:creationId xmlns:a16="http://schemas.microsoft.com/office/drawing/2014/main" id="{173D7675-082E-9AB6-A1DC-D0E656A2B18B}"/>
              </a:ext>
            </a:extLst>
          </p:cNvPr>
          <p:cNvSpPr txBox="1"/>
          <p:nvPr/>
        </p:nvSpPr>
        <p:spPr>
          <a:xfrm>
            <a:off x="8648412" y="2443406"/>
            <a:ext cx="3464106" cy="3600986"/>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chemeClr val="bg1"/>
                </a:solidFill>
                <a:latin typeface="Verdana" panose="020B0604030504040204" pitchFamily="34" charset="0"/>
                <a:ea typeface="Verdana" panose="020B0604030504040204" pitchFamily="34" charset="0"/>
                <a:cs typeface="Calibri"/>
              </a:rPr>
              <a:t>Le conseiller consulte et suit le pourvoi de l’offre d’emploi lors de son suivi d’offre, dans l’onglet « diagnostic partagé et gestion de l’offre » :</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Par exemple, ci-contre, il visualise: </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Le nombre de poste initial : 998</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Le nombre de postes ajoutés : 0</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Le nombre de poste restants : 774</a:t>
            </a:r>
          </a:p>
          <a:p>
            <a:pPr marL="285750" indent="-285750">
              <a:buFont typeface="Arial" panose="020B0604020202020204" pitchFamily="34" charset="0"/>
              <a:buChar char="•"/>
            </a:pPr>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Le nombre de postes pourvus :</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Par MER+ : 224</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Sans MER+ : 0</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En interne : 0</a:t>
            </a:r>
          </a:p>
          <a:p>
            <a:pPr marL="285750" indent="-285750">
              <a:buFont typeface="Arial" panose="020B0604020202020204" pitchFamily="34" charset="0"/>
              <a:buChar char="•"/>
            </a:pPr>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Le nombre de retrait de postes au motif de:</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Défaut de candidature : 0</a:t>
            </a:r>
          </a:p>
          <a:p>
            <a:pPr marL="285750" indent="-285750">
              <a:buFont typeface="Arial" panose="020B0604020202020204" pitchFamily="34" charset="0"/>
              <a:buChar char="•"/>
            </a:pPr>
            <a:r>
              <a:rPr lang="fr-FR" sz="1200" dirty="0">
                <a:solidFill>
                  <a:schemeClr val="bg1"/>
                </a:solidFill>
                <a:latin typeface="Verdana" panose="020B0604030504040204" pitchFamily="34" charset="0"/>
                <a:ea typeface="Verdana" panose="020B0604030504040204" pitchFamily="34" charset="0"/>
                <a:cs typeface="Calibri"/>
              </a:rPr>
              <a:t>Abandon du recrutement : 0</a:t>
            </a:r>
          </a:p>
        </p:txBody>
      </p:sp>
      <p:sp>
        <p:nvSpPr>
          <p:cNvPr id="8" name="Bulle narrative : rectangle à coins arrondis 7">
            <a:extLst>
              <a:ext uri="{FF2B5EF4-FFF2-40B4-BE49-F238E27FC236}">
                <a16:creationId xmlns:a16="http://schemas.microsoft.com/office/drawing/2014/main" id="{280C1E37-BAD2-258B-19CE-1AD1B2B3D538}"/>
              </a:ext>
            </a:extLst>
          </p:cNvPr>
          <p:cNvSpPr/>
          <p:nvPr/>
        </p:nvSpPr>
        <p:spPr>
          <a:xfrm>
            <a:off x="11201274" y="1444365"/>
            <a:ext cx="911244"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a:t>
            </a:r>
            <a:endParaRPr lang="fr-FR" dirty="0"/>
          </a:p>
        </p:txBody>
      </p:sp>
      <p:sp>
        <p:nvSpPr>
          <p:cNvPr id="7" name="Rectangle 6">
            <a:extLst>
              <a:ext uri="{FF2B5EF4-FFF2-40B4-BE49-F238E27FC236}">
                <a16:creationId xmlns:a16="http://schemas.microsoft.com/office/drawing/2014/main" id="{A8F8556E-1F8E-5F6E-C0A5-08FA6E60E23A}"/>
              </a:ext>
            </a:extLst>
          </p:cNvPr>
          <p:cNvSpPr/>
          <p:nvPr/>
        </p:nvSpPr>
        <p:spPr>
          <a:xfrm>
            <a:off x="5836778" y="4589091"/>
            <a:ext cx="1795533" cy="39310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141D79C1-3F06-1FEE-988B-DE294518ED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2207" y="2171901"/>
            <a:ext cx="6691185" cy="3872491"/>
          </a:xfrm>
          <a:prstGeom prst="rect">
            <a:avLst/>
          </a:prstGeom>
        </p:spPr>
      </p:pic>
    </p:spTree>
    <p:extLst>
      <p:ext uri="{BB962C8B-B14F-4D97-AF65-F5344CB8AC3E}">
        <p14:creationId xmlns:p14="http://schemas.microsoft.com/office/powerpoint/2010/main" val="350871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89B8CB7-5F7F-9F1B-9C8C-A96553261B39}"/>
              </a:ext>
            </a:extLst>
          </p:cNvPr>
          <p:cNvSpPr>
            <a:spLocks noGrp="1"/>
          </p:cNvSpPr>
          <p:nvPr>
            <p:ph type="body" sz="quarter" idx="36"/>
          </p:nvPr>
        </p:nvSpPr>
        <p:spPr>
          <a:solidFill>
            <a:schemeClr val="accent1">
              <a:lumMod val="75000"/>
            </a:schemeClr>
          </a:solidFill>
        </p:spPr>
        <p:txBody>
          <a:bodyPr/>
          <a:lstStyle/>
          <a:p>
            <a:endParaRPr lang="fr-FR" dirty="0"/>
          </a:p>
        </p:txBody>
      </p:sp>
      <p:sp>
        <p:nvSpPr>
          <p:cNvPr id="4" name="Titre 3">
            <a:extLst>
              <a:ext uri="{FF2B5EF4-FFF2-40B4-BE49-F238E27FC236}">
                <a16:creationId xmlns:a16="http://schemas.microsoft.com/office/drawing/2014/main" id="{E73A1519-DCAD-BF3F-0E47-6C9B330E4E99}"/>
              </a:ext>
            </a:extLst>
          </p:cNvPr>
          <p:cNvSpPr>
            <a:spLocks noGrp="1"/>
          </p:cNvSpPr>
          <p:nvPr>
            <p:ph type="title"/>
          </p:nvPr>
        </p:nvSpPr>
        <p:spPr>
          <a:xfrm>
            <a:off x="583911" y="2234911"/>
            <a:ext cx="5912139" cy="2660939"/>
          </a:xfrm>
        </p:spPr>
        <p:txBody>
          <a:bodyPr/>
          <a:lstStyle/>
          <a:p>
            <a:r>
              <a:rPr lang="fr-FR" sz="3600" dirty="0">
                <a:solidFill>
                  <a:schemeClr val="accent1">
                    <a:lumMod val="75000"/>
                  </a:schemeClr>
                </a:solidFill>
                <a:latin typeface="Verdana" panose="020B0604030504040204" pitchFamily="34" charset="0"/>
                <a:ea typeface="Verdana" panose="020B0604030504040204" pitchFamily="34" charset="0"/>
              </a:rPr>
              <a:t>Suivre et traiter les candidatures de son offre d’emploi déléguée à la maille régionale via mon</a:t>
            </a:r>
            <a:br>
              <a:rPr lang="fr-FR" sz="3600" dirty="0">
                <a:solidFill>
                  <a:schemeClr val="accent1">
                    <a:lumMod val="75000"/>
                  </a:schemeClr>
                </a:solidFill>
                <a:latin typeface="Verdana" panose="020B0604030504040204" pitchFamily="34" charset="0"/>
                <a:ea typeface="Verdana" panose="020B0604030504040204" pitchFamily="34" charset="0"/>
              </a:rPr>
            </a:br>
            <a:r>
              <a:rPr lang="fr-FR" sz="3600" dirty="0">
                <a:solidFill>
                  <a:schemeClr val="accent1">
                    <a:lumMod val="75000"/>
                  </a:schemeClr>
                </a:solidFill>
                <a:latin typeface="Verdana" panose="020B0604030504040204" pitchFamily="34" charset="0"/>
                <a:ea typeface="Verdana" panose="020B0604030504040204" pitchFamily="34" charset="0"/>
              </a:rPr>
              <a:t>« Portefeuille d'offre »</a:t>
            </a:r>
            <a:endParaRPr lang="fr-FR" dirty="0">
              <a:solidFill>
                <a:schemeClr val="accent1">
                  <a:lumMod val="75000"/>
                </a:schemeClr>
              </a:solidFill>
            </a:endParaRPr>
          </a:p>
        </p:txBody>
      </p:sp>
      <p:pic>
        <p:nvPicPr>
          <p:cNvPr id="12" name="Espace réservé pour une image  11" descr="Commentaire, J’aime contour">
            <a:extLst>
              <a:ext uri="{FF2B5EF4-FFF2-40B4-BE49-F238E27FC236}">
                <a16:creationId xmlns:a16="http://schemas.microsoft.com/office/drawing/2014/main" id="{563882F5-0620-9E75-F12E-3EC663782706}"/>
              </a:ext>
            </a:extLst>
          </p:cNvPr>
          <p:cNvPicPr>
            <a:picLocks noGrp="1" noChangeAspect="1"/>
          </p:cNvPicPr>
          <p:nvPr>
            <p:ph type="pic" sz="quarter" idx="41"/>
          </p:nvPr>
        </p:nvPicPr>
        <p:blipFill>
          <a:blip r:embed="rId2">
            <a:extLst>
              <a:ext uri="{96DAC541-7B7A-43D3-8B79-37D633B846F1}">
                <asvg:svgBlip xmlns:asvg="http://schemas.microsoft.com/office/drawing/2016/SVG/main" r:embed="rId3"/>
              </a:ext>
            </a:extLst>
          </a:blip>
          <a:srcRect l="751" r="751"/>
          <a:stretch>
            <a:fillRect/>
          </a:stretch>
        </p:blipFill>
        <p:spPr>
          <a:solidFill>
            <a:schemeClr val="accent1">
              <a:lumMod val="60000"/>
              <a:lumOff val="40000"/>
            </a:schemeClr>
          </a:solidFill>
        </p:spPr>
      </p:pic>
    </p:spTree>
    <p:extLst>
      <p:ext uri="{BB962C8B-B14F-4D97-AF65-F5344CB8AC3E}">
        <p14:creationId xmlns:p14="http://schemas.microsoft.com/office/powerpoint/2010/main" val="169979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8BDBE-93DB-6EBA-2CCC-21C9C41B93B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C33B180-7469-406D-954A-487781FC1198}"/>
              </a:ext>
            </a:extLst>
          </p:cNvPr>
          <p:cNvSpPr>
            <a:spLocks noGrp="1"/>
          </p:cNvSpPr>
          <p:nvPr>
            <p:ph type="sldNum" sz="quarter" idx="12"/>
          </p:nvPr>
        </p:nvSpPr>
        <p:spPr/>
        <p:txBody>
          <a:bodyPr/>
          <a:lstStyle/>
          <a:p>
            <a:fld id="{C814DB2B-3EFD-4766-A6C9-C9A5E84D2897}" type="slidenum">
              <a:rPr lang="fr-FR" smtClean="0"/>
              <a:t>2</a:t>
            </a:fld>
            <a:endParaRPr lang="fr-FR"/>
          </a:p>
        </p:txBody>
      </p:sp>
      <p:sp>
        <p:nvSpPr>
          <p:cNvPr id="4" name="ZoneTexte 3">
            <a:extLst>
              <a:ext uri="{FF2B5EF4-FFF2-40B4-BE49-F238E27FC236}">
                <a16:creationId xmlns:a16="http://schemas.microsoft.com/office/drawing/2014/main" id="{156245D8-DDD3-0284-F9F1-1C06C2EC0D42}"/>
              </a:ext>
            </a:extLst>
          </p:cNvPr>
          <p:cNvSpPr txBox="1"/>
          <p:nvPr/>
        </p:nvSpPr>
        <p:spPr>
          <a:xfrm>
            <a:off x="492218" y="893350"/>
            <a:ext cx="10835550" cy="5724644"/>
          </a:xfrm>
          <a:prstGeom prst="rect">
            <a:avLst/>
          </a:prstGeom>
          <a:noFill/>
        </p:spPr>
        <p:txBody>
          <a:bodyPr wrap="square" lIns="91440" tIns="45720" rIns="91440" bIns="45720" rtlCol="0" anchor="t">
            <a:spAutoFit/>
          </a:bodyPr>
          <a:lstStyle/>
          <a:p>
            <a:pPr algn="just"/>
            <a:r>
              <a:rPr lang="fr-FR" sz="1400" b="1" dirty="0">
                <a:solidFill>
                  <a:srgbClr val="002060"/>
                </a:solidFill>
                <a:ea typeface="Verdana" panose="020B0604030504040204" pitchFamily="34" charset="0"/>
              </a:rPr>
              <a:t>Le  suivi de l’offre d’emploi regroupe l’ensemble des actes métiers relatifs au traitement de celle-ci dont la réalisation de mise en contact (MEC) et plus spécifiquement de mise en relation (MER). </a:t>
            </a:r>
            <a:r>
              <a:rPr lang="fr-FR" sz="1400" dirty="0">
                <a:solidFill>
                  <a:srgbClr val="002060"/>
                </a:solidFill>
                <a:ea typeface="Verdana" panose="020B0604030504040204" pitchFamily="34" charset="0"/>
              </a:rPr>
              <a:t>Tout au long de la vie de l’offre d’emploi, le conseiller référent de celle-ci veille à sa publication de qualité et son attractivité, </a:t>
            </a:r>
            <a:r>
              <a:rPr lang="fr-FR" sz="1400" b="1" dirty="0">
                <a:solidFill>
                  <a:srgbClr val="002060"/>
                </a:solidFill>
                <a:ea typeface="Verdana" panose="020B0604030504040204" pitchFamily="34" charset="0"/>
              </a:rPr>
              <a:t>et alerte l’employeur </a:t>
            </a:r>
            <a:r>
              <a:rPr lang="fr-FR" sz="1400" dirty="0">
                <a:solidFill>
                  <a:srgbClr val="002060"/>
                </a:solidFill>
                <a:ea typeface="Verdana" panose="020B0604030504040204" pitchFamily="34" charset="0"/>
              </a:rPr>
              <a:t>en cas de difficulté pour lui proposer le service adapté. </a:t>
            </a:r>
            <a:endParaRPr lang="fr-FR" sz="1400" dirty="0">
              <a:solidFill>
                <a:srgbClr val="18073A"/>
              </a:solidFill>
              <a:ea typeface="Verdana" panose="020B0604030504040204" pitchFamily="34" charset="0"/>
              <a:cs typeface="Calibri" panose="020F0502020204030204"/>
            </a:endParaRPr>
          </a:p>
          <a:p>
            <a:pPr marL="285750" indent="-285750" algn="just">
              <a:buFont typeface="Arial" panose="020B0604020202020204" pitchFamily="34" charset="0"/>
              <a:buChar char="•"/>
            </a:pPr>
            <a:r>
              <a:rPr lang="fr-FR" sz="1400" dirty="0">
                <a:solidFill>
                  <a:srgbClr val="002060"/>
                </a:solidFill>
                <a:ea typeface="Verdana" panose="020B0604030504040204" pitchFamily="34" charset="0"/>
              </a:rPr>
              <a:t>Il veille à </a:t>
            </a:r>
            <a:r>
              <a:rPr lang="fr-FR" sz="1400" b="1" dirty="0">
                <a:solidFill>
                  <a:srgbClr val="002060"/>
                </a:solidFill>
                <a:ea typeface="Verdana" panose="020B0604030504040204" pitchFamily="34" charset="0"/>
              </a:rPr>
              <a:t>une mise en relation pertinente de candidats</a:t>
            </a:r>
            <a:r>
              <a:rPr lang="fr-FR" sz="1400" dirty="0">
                <a:solidFill>
                  <a:srgbClr val="002060"/>
                </a:solidFill>
                <a:ea typeface="Verdana" panose="020B0604030504040204" pitchFamily="34" charset="0"/>
              </a:rPr>
              <a:t> (dont l’adaptation au poste) en vue de satisfaire l’employeur dans son pourvoi d’offre. </a:t>
            </a:r>
          </a:p>
          <a:p>
            <a:pPr marL="285750" indent="-285750" algn="just">
              <a:buFont typeface="Arial" panose="020B0604020202020204" pitchFamily="34" charset="0"/>
              <a:buChar char="•"/>
            </a:pPr>
            <a:r>
              <a:rPr lang="fr-FR" sz="1400" b="1" dirty="0">
                <a:solidFill>
                  <a:srgbClr val="002060"/>
                </a:solidFill>
                <a:ea typeface="Verdana" panose="020B0604030504040204" pitchFamily="34" charset="0"/>
              </a:rPr>
              <a:t>Le suivi des candidatures </a:t>
            </a:r>
            <a:r>
              <a:rPr lang="fr-FR" sz="1400" dirty="0">
                <a:solidFill>
                  <a:srgbClr val="002060"/>
                </a:solidFill>
                <a:ea typeface="Verdana" panose="020B0604030504040204" pitchFamily="34" charset="0"/>
              </a:rPr>
              <a:t>est un acte métier essentiel dans la relation avec l'entreprise. Il constitue une clé d’entrée incontournable pour assurer un service de qualité auprès du recruteur. </a:t>
            </a:r>
          </a:p>
          <a:p>
            <a:pPr marL="285750" indent="-285750" algn="just">
              <a:buFont typeface="Arial" panose="020B0604020202020204" pitchFamily="34" charset="0"/>
              <a:buChar char="•"/>
            </a:pPr>
            <a:endParaRPr lang="fr-FR" sz="1400" dirty="0">
              <a:solidFill>
                <a:srgbClr val="002060"/>
              </a:solidFill>
              <a:ea typeface="Verdana" panose="020B0604030504040204" pitchFamily="34" charset="0"/>
            </a:endParaRPr>
          </a:p>
          <a:p>
            <a:pPr algn="ctr"/>
            <a:r>
              <a:rPr lang="fr-FR" sz="1400" i="1" dirty="0">
                <a:solidFill>
                  <a:srgbClr val="002060"/>
                </a:solidFill>
                <a:ea typeface="Verdana" panose="020B0604030504040204" pitchFamily="34" charset="0"/>
              </a:rPr>
              <a:t>« La MER est l’affaire de tous pour l’ensemble de nos offres d’emploi »</a:t>
            </a:r>
          </a:p>
          <a:p>
            <a:pPr algn="just"/>
            <a:endParaRPr lang="fr-FR" sz="1400" i="1" dirty="0">
              <a:solidFill>
                <a:srgbClr val="002060"/>
              </a:solidFill>
              <a:ea typeface="Verdana" panose="020B0604030504040204" pitchFamily="34" charset="0"/>
            </a:endParaRPr>
          </a:p>
          <a:p>
            <a:pPr algn="just"/>
            <a:r>
              <a:rPr lang="fr-FR" sz="1400" b="1" dirty="0">
                <a:solidFill>
                  <a:srgbClr val="002060"/>
                </a:solidFill>
                <a:ea typeface="Verdana" panose="020B0604030504040204" pitchFamily="34" charset="0"/>
              </a:rPr>
              <a:t>Ce suivi d’offre d’emploi est réalisé par le conseiller correspondant de celle-ci en trois temps :</a:t>
            </a:r>
            <a:endParaRPr lang="fr-FR" sz="1400" b="1" dirty="0">
              <a:ea typeface="Verdana" panose="020B0604030504040204" pitchFamily="34" charset="0"/>
              <a:cs typeface="Calibri"/>
            </a:endParaRPr>
          </a:p>
          <a:p>
            <a:pPr algn="just"/>
            <a:endParaRPr lang="fr-FR" sz="1400" b="1" dirty="0">
              <a:solidFill>
                <a:srgbClr val="002060"/>
              </a:solidFill>
              <a:ea typeface="Verdana" panose="020B0604030504040204" pitchFamily="34" charset="0"/>
            </a:endParaRPr>
          </a:p>
          <a:p>
            <a:pPr marL="342900" indent="-342900" algn="just">
              <a:buFont typeface="+mj-lt"/>
              <a:buAutoNum type="arabicPeriod"/>
            </a:pPr>
            <a:r>
              <a:rPr lang="fr-FR" sz="1400" b="1" dirty="0">
                <a:solidFill>
                  <a:srgbClr val="002060"/>
                </a:solidFill>
                <a:ea typeface="Verdana" panose="020B0604030504040204" pitchFamily="34" charset="0"/>
              </a:rPr>
              <a:t>En amont du contact employeur :</a:t>
            </a:r>
            <a:r>
              <a:rPr lang="fr-FR" sz="1400" dirty="0">
                <a:solidFill>
                  <a:srgbClr val="002060"/>
                </a:solidFill>
                <a:ea typeface="Verdana" panose="020B0604030504040204" pitchFamily="34" charset="0"/>
              </a:rPr>
              <a:t>  le CDE réalise un état des lieux des différentes mises en relation à partir de "mon portefeuille d'offres" et assure une première présélection par rapport aux attendus indiqués par l'employeur lors de la prise d'offre</a:t>
            </a:r>
          </a:p>
          <a:p>
            <a:pPr marL="342900" indent="-342900" algn="just">
              <a:buFont typeface="+mj-lt"/>
              <a:buAutoNum type="arabicPeriod"/>
            </a:pPr>
            <a:endParaRPr lang="fr-FR" sz="1400" dirty="0">
              <a:solidFill>
                <a:srgbClr val="002060"/>
              </a:solidFill>
              <a:ea typeface="Verdana" panose="020B0604030504040204" pitchFamily="34" charset="0"/>
            </a:endParaRPr>
          </a:p>
          <a:p>
            <a:pPr marL="342900" indent="-342900" algn="just">
              <a:buFont typeface="+mj-lt"/>
              <a:buAutoNum type="arabicPeriod"/>
            </a:pPr>
            <a:r>
              <a:rPr lang="fr-FR" sz="1400" b="1" dirty="0">
                <a:solidFill>
                  <a:srgbClr val="002060"/>
                </a:solidFill>
                <a:ea typeface="Verdana" panose="020B0604030504040204" pitchFamily="34" charset="0"/>
              </a:rPr>
              <a:t>Pendant l'échange avec l'employeur :</a:t>
            </a:r>
            <a:r>
              <a:rPr lang="fr-FR" sz="1400" dirty="0">
                <a:solidFill>
                  <a:srgbClr val="002060"/>
                </a:solidFill>
                <a:ea typeface="Verdana" panose="020B0604030504040204" pitchFamily="34" charset="0"/>
              </a:rPr>
              <a:t>  le CDE fait le point sur les différentes candidatures transmises, et propose des mesures d'adaptation (POE, IMMERSION...) selon le besoin identifié</a:t>
            </a:r>
          </a:p>
          <a:p>
            <a:pPr marL="342900" indent="-342900" algn="just">
              <a:buFont typeface="+mj-lt"/>
              <a:buAutoNum type="arabicPeriod"/>
            </a:pPr>
            <a:endParaRPr lang="fr-FR" sz="1400" dirty="0">
              <a:solidFill>
                <a:srgbClr val="002060"/>
              </a:solidFill>
              <a:ea typeface="Verdana" panose="020B0604030504040204" pitchFamily="34" charset="0"/>
            </a:endParaRPr>
          </a:p>
          <a:p>
            <a:pPr marL="342900" indent="-342900" algn="just">
              <a:buFont typeface="+mj-lt"/>
              <a:buAutoNum type="arabicPeriod"/>
            </a:pPr>
            <a:r>
              <a:rPr lang="fr-FR" sz="1400" b="1" dirty="0">
                <a:solidFill>
                  <a:srgbClr val="002060"/>
                </a:solidFill>
                <a:ea typeface="Verdana" panose="020B0604030504040204" pitchFamily="34" charset="0"/>
              </a:rPr>
              <a:t>A l’issu de l’échange avec l’employeur et entre deux phases de suivi d’offre : </a:t>
            </a:r>
            <a:r>
              <a:rPr lang="fr-FR" sz="1400" dirty="0">
                <a:solidFill>
                  <a:srgbClr val="002060"/>
                </a:solidFill>
                <a:ea typeface="Verdana" panose="020B0604030504040204" pitchFamily="34" charset="0"/>
              </a:rPr>
              <a:t>le CDE réalise les mises à jour des candidatures adressées à l’aide de liste de candidats retenus transmise par l’employeur. Il poursuit les actes d’intermédiation : envoi de candidatures, mise en œuvre de Jobdating, proposition d’entretiens avec l’employeur afin de continuer à proposer des candidats. Le conseiller s’assure de la correspondance du profil du candidat avec celui de l’offre d’emploi, de la disponibilité et de la visibilité du candidat auprès de l’employeur. ​</a:t>
            </a:r>
            <a:endParaRPr lang="fr-FR" sz="1600" dirty="0">
              <a:solidFill>
                <a:srgbClr val="002060"/>
              </a:solidFill>
              <a:ea typeface="Verdana" panose="020B0604030504040204" pitchFamily="34" charset="0"/>
            </a:endParaRPr>
          </a:p>
          <a:p>
            <a:pPr marL="285750" indent="-285750" algn="just">
              <a:buFont typeface="Arial"/>
              <a:buChar char="•"/>
            </a:pPr>
            <a:endParaRPr lang="fr-FR" sz="1600" dirty="0">
              <a:solidFill>
                <a:srgbClr val="002060"/>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A2F570AE-02C1-4FEE-858E-E4D76575E705}"/>
              </a:ext>
            </a:extLst>
          </p:cNvPr>
          <p:cNvSpPr txBox="1"/>
          <p:nvPr/>
        </p:nvSpPr>
        <p:spPr>
          <a:xfrm>
            <a:off x="492217" y="260937"/>
            <a:ext cx="10835550" cy="523220"/>
          </a:xfrm>
          <a:prstGeom prst="rect">
            <a:avLst/>
          </a:prstGeom>
          <a:solidFill>
            <a:schemeClr val="accent1">
              <a:lumMod val="20000"/>
              <a:lumOff val="80000"/>
            </a:schemeClr>
          </a:solidFill>
        </p:spPr>
        <p:txBody>
          <a:bodyPr wrap="square">
            <a:spAutoFit/>
          </a:bodyPr>
          <a:lstStyle/>
          <a:p>
            <a:r>
              <a:rPr lang="fr-FR" sz="2800" b="1" dirty="0">
                <a:solidFill>
                  <a:schemeClr val="tx2"/>
                </a:solidFill>
                <a:latin typeface="+mj-lt"/>
                <a:ea typeface="Verdana" panose="020B0604030504040204" pitchFamily="34" charset="0"/>
              </a:rPr>
              <a:t>Le  suivi des offres par le Conseiller Entreprises           1/2</a:t>
            </a:r>
          </a:p>
        </p:txBody>
      </p:sp>
    </p:spTree>
    <p:extLst>
      <p:ext uri="{BB962C8B-B14F-4D97-AF65-F5344CB8AC3E}">
        <p14:creationId xmlns:p14="http://schemas.microsoft.com/office/powerpoint/2010/main" val="1622444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F9B8-3AA8-AC24-FD3F-CBC43385D40A}"/>
            </a:ext>
          </a:extLst>
        </p:cNvPr>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7D16AC50-F470-E703-CFE4-88F70A0311B2}"/>
              </a:ext>
            </a:extLst>
          </p:cNvPr>
          <p:cNvSpPr>
            <a:spLocks noGrp="1"/>
          </p:cNvSpPr>
          <p:nvPr>
            <p:ph type="body" sz="quarter" idx="36"/>
          </p:nvPr>
        </p:nvSpPr>
        <p:spPr>
          <a:solidFill>
            <a:schemeClr val="accent1"/>
          </a:solidFill>
        </p:spPr>
        <p:txBody>
          <a:bodyPr/>
          <a:lstStyle/>
          <a:p>
            <a:endParaRPr lang="fr-FR" dirty="0"/>
          </a:p>
        </p:txBody>
      </p:sp>
      <p:sp>
        <p:nvSpPr>
          <p:cNvPr id="7" name="Titre 6">
            <a:extLst>
              <a:ext uri="{FF2B5EF4-FFF2-40B4-BE49-F238E27FC236}">
                <a16:creationId xmlns:a16="http://schemas.microsoft.com/office/drawing/2014/main" id="{0D3F31EA-1BBB-087D-67F8-DC908E6760F3}"/>
              </a:ext>
            </a:extLst>
          </p:cNvPr>
          <p:cNvSpPr>
            <a:spLocks noGrp="1"/>
          </p:cNvSpPr>
          <p:nvPr>
            <p:ph type="title"/>
          </p:nvPr>
        </p:nvSpPr>
        <p:spPr/>
        <p:txBody>
          <a:bodyPr/>
          <a:lstStyle/>
          <a:p>
            <a:r>
              <a:rPr lang="fr-FR" sz="2800" dirty="0">
                <a:solidFill>
                  <a:srgbClr val="293378"/>
                </a:solidFill>
                <a:ea typeface="+mn-ea"/>
                <a:cs typeface="+mn-cs"/>
              </a:rPr>
              <a:t>Suivre les candidatures par le conseiller entreprise</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6" name="Espace réservé du numéro de diapositive 1">
            <a:extLst>
              <a:ext uri="{FF2B5EF4-FFF2-40B4-BE49-F238E27FC236}">
                <a16:creationId xmlns:a16="http://schemas.microsoft.com/office/drawing/2014/main" id="{0BB6749F-A901-9202-C2D4-25A7695BD552}"/>
              </a:ext>
            </a:extLst>
          </p:cNvPr>
          <p:cNvSpPr txBox="1">
            <a:spLocks/>
          </p:cNvSpPr>
          <p:nvPr/>
        </p:nvSpPr>
        <p:spPr>
          <a:xfrm>
            <a:off x="1048002" y="6979786"/>
            <a:ext cx="838200"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20</a:t>
            </a:fld>
            <a:endParaRPr lang="fr-FR"/>
          </a:p>
        </p:txBody>
      </p:sp>
      <p:sp>
        <p:nvSpPr>
          <p:cNvPr id="8" name="ZoneTexte 7">
            <a:extLst>
              <a:ext uri="{FF2B5EF4-FFF2-40B4-BE49-F238E27FC236}">
                <a16:creationId xmlns:a16="http://schemas.microsoft.com/office/drawing/2014/main" id="{8A7EBEB7-15CE-3F9B-D275-33A8F70F5D94}"/>
              </a:ext>
            </a:extLst>
          </p:cNvPr>
          <p:cNvSpPr txBox="1"/>
          <p:nvPr/>
        </p:nvSpPr>
        <p:spPr>
          <a:xfrm>
            <a:off x="1627188" y="1480303"/>
            <a:ext cx="10386647" cy="1077218"/>
          </a:xfrm>
          <a:prstGeom prst="rect">
            <a:avLst/>
          </a:prstGeom>
          <a:solidFill>
            <a:schemeClr val="accent1">
              <a:lumMod val="40000"/>
              <a:lumOff val="60000"/>
            </a:schemeClr>
          </a:solidFill>
          <a:ln>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chemeClr val="tx2"/>
                </a:solidFill>
                <a:latin typeface="+mj-lt"/>
                <a:cs typeface="Calibri"/>
              </a:rPr>
              <a:t>Le conseiller correspondant suit ses offres en cliquant sur son onglet nominatif. Il a une vision globale de son tableau de bord avec les différentes alertes notamment les "offres à suivre". </a:t>
            </a:r>
          </a:p>
          <a:p>
            <a:r>
              <a:rPr lang="fr-FR" sz="1600" dirty="0">
                <a:solidFill>
                  <a:schemeClr val="tx2"/>
                </a:solidFill>
                <a:latin typeface="+mj-lt"/>
                <a:cs typeface="Calibri"/>
              </a:rPr>
              <a:t>Le CDE clique sur l'onglet « offres en portefeuille » : il accède ainsi à l'ensemble de ses offres puis sélectionne l’offre dont il souhaite suivre et/ou traiter les candidatures, qui permet l’ouverture de l’offre d’emploi dans DUNE</a:t>
            </a:r>
          </a:p>
        </p:txBody>
      </p:sp>
      <p:pic>
        <p:nvPicPr>
          <p:cNvPr id="9" name="Image 8" descr="Une image contenant texte, capture d’écran, logiciel, affichage&#10;&#10;Description générée automatiquement">
            <a:extLst>
              <a:ext uri="{FF2B5EF4-FFF2-40B4-BE49-F238E27FC236}">
                <a16:creationId xmlns:a16="http://schemas.microsoft.com/office/drawing/2014/main" id="{03ADA439-40FB-E080-9295-A434653A6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2994" y="3043954"/>
            <a:ext cx="10386647" cy="3710872"/>
          </a:xfrm>
          <a:prstGeom prst="rect">
            <a:avLst/>
          </a:prstGeom>
        </p:spPr>
      </p:pic>
      <p:sp>
        <p:nvSpPr>
          <p:cNvPr id="12" name="Ellipse 11">
            <a:extLst>
              <a:ext uri="{FF2B5EF4-FFF2-40B4-BE49-F238E27FC236}">
                <a16:creationId xmlns:a16="http://schemas.microsoft.com/office/drawing/2014/main" id="{F47A4536-7C00-C94F-A7C9-D261597522A7}"/>
              </a:ext>
            </a:extLst>
          </p:cNvPr>
          <p:cNvSpPr/>
          <p:nvPr/>
        </p:nvSpPr>
        <p:spPr>
          <a:xfrm>
            <a:off x="1628605" y="3604034"/>
            <a:ext cx="2778919" cy="41433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3C798E53-3D04-72A5-0213-87A4C055C944}"/>
              </a:ext>
            </a:extLst>
          </p:cNvPr>
          <p:cNvSpPr/>
          <p:nvPr/>
        </p:nvSpPr>
        <p:spPr>
          <a:xfrm>
            <a:off x="10013175" y="3145899"/>
            <a:ext cx="1778793" cy="278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9ABCE822-856C-2081-2340-C5D088E2D771}"/>
              </a:ext>
            </a:extLst>
          </p:cNvPr>
          <p:cNvSpPr/>
          <p:nvPr/>
        </p:nvSpPr>
        <p:spPr>
          <a:xfrm>
            <a:off x="1628606" y="3043954"/>
            <a:ext cx="10315424" cy="38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96AA5AEC-C823-6737-5CBF-0D5D9469AD5C}"/>
              </a:ext>
            </a:extLst>
          </p:cNvPr>
          <p:cNvSpPr/>
          <p:nvPr/>
        </p:nvSpPr>
        <p:spPr>
          <a:xfrm>
            <a:off x="1628606" y="3454714"/>
            <a:ext cx="10315424" cy="5692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13D24BA6-44E9-964B-431F-4F53BB1A3032}"/>
              </a:ext>
            </a:extLst>
          </p:cNvPr>
          <p:cNvSpPr txBox="1"/>
          <p:nvPr/>
        </p:nvSpPr>
        <p:spPr>
          <a:xfrm>
            <a:off x="1592993" y="1070677"/>
            <a:ext cx="4845907" cy="369332"/>
          </a:xfrm>
          <a:prstGeom prst="rect">
            <a:avLst/>
          </a:prstGeom>
          <a:noFill/>
        </p:spPr>
        <p:txBody>
          <a:bodyPr wrap="square">
            <a:spAutoFit/>
          </a:bodyPr>
          <a:lstStyle/>
          <a:p>
            <a:r>
              <a:rPr lang="fr-FR" u="sng" dirty="0">
                <a:solidFill>
                  <a:srgbClr val="002060"/>
                </a:solidFill>
                <a:cs typeface="Calibri"/>
              </a:rPr>
              <a:t>Depuis l’outil</a:t>
            </a:r>
            <a:r>
              <a:rPr lang="fr-FR" sz="1800" u="sng" dirty="0">
                <a:solidFill>
                  <a:srgbClr val="002060"/>
                </a:solidFill>
                <a:cs typeface="Calibri"/>
              </a:rPr>
              <a:t> "mon portefeuille d'offre" </a:t>
            </a:r>
            <a:endParaRPr lang="fr-FR" dirty="0">
              <a:solidFill>
                <a:srgbClr val="002060"/>
              </a:solidFill>
            </a:endParaRPr>
          </a:p>
        </p:txBody>
      </p:sp>
    </p:spTree>
    <p:extLst>
      <p:ext uri="{BB962C8B-B14F-4D97-AF65-F5344CB8AC3E}">
        <p14:creationId xmlns:p14="http://schemas.microsoft.com/office/powerpoint/2010/main" val="130781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21</a:t>
            </a:fld>
            <a:endParaRPr lang="fr-FR"/>
          </a:p>
        </p:txBody>
      </p:sp>
      <p:sp>
        <p:nvSpPr>
          <p:cNvPr id="3" name="ZoneTexte 2"/>
          <p:cNvSpPr txBox="1"/>
          <p:nvPr/>
        </p:nvSpPr>
        <p:spPr>
          <a:xfrm>
            <a:off x="880045" y="890383"/>
            <a:ext cx="10883330"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Récapitulatif de l'offre d’emploi pour une </a:t>
            </a:r>
            <a:r>
              <a:rPr lang="fr-FR" sz="1600" dirty="0">
                <a:solidFill>
                  <a:srgbClr val="103D77"/>
                </a:solidFill>
                <a:ea typeface="Verdana" panose="020B0604030504040204" pitchFamily="34" charset="0"/>
              </a:rPr>
              <a:t>synthèse à partir de « mon portefeuille d'offres »</a:t>
            </a:r>
            <a:endParaRPr lang="fr-FR" sz="1600" dirty="0">
              <a:ea typeface="Verdana" panose="020B0604030504040204" pitchFamily="34" charset="0"/>
            </a:endParaRPr>
          </a:p>
        </p:txBody>
      </p:sp>
      <p:pic>
        <p:nvPicPr>
          <p:cNvPr id="8" name="Image 7"/>
          <p:cNvPicPr/>
          <p:nvPr/>
        </p:nvPicPr>
        <p:blipFill>
          <a:blip r:embed="rId2"/>
          <a:stretch>
            <a:fillRect/>
          </a:stretch>
        </p:blipFill>
        <p:spPr>
          <a:xfrm>
            <a:off x="903500" y="3833735"/>
            <a:ext cx="9373268" cy="1108059"/>
          </a:xfrm>
          <a:prstGeom prst="rect">
            <a:avLst/>
          </a:prstGeom>
          <a:ln>
            <a:noFill/>
          </a:ln>
          <a:effectLst>
            <a:outerShdw blurRad="190500" algn="tl" rotWithShape="0">
              <a:srgbClr val="000000">
                <a:alpha val="70000"/>
              </a:srgbClr>
            </a:outerShdw>
          </a:effectLst>
        </p:spPr>
      </p:pic>
      <p:sp>
        <p:nvSpPr>
          <p:cNvPr id="12" name="Ellipse 11"/>
          <p:cNvSpPr/>
          <p:nvPr/>
        </p:nvSpPr>
        <p:spPr>
          <a:xfrm>
            <a:off x="7379641" y="2713495"/>
            <a:ext cx="2452516" cy="2828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courbée vers la gauche 12"/>
          <p:cNvSpPr/>
          <p:nvPr/>
        </p:nvSpPr>
        <p:spPr>
          <a:xfrm flipH="1">
            <a:off x="374778" y="3237429"/>
            <a:ext cx="505267" cy="18198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4" name="Imag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357" y="1609138"/>
            <a:ext cx="9373268" cy="1819862"/>
          </a:xfrm>
          <a:prstGeom prst="rect">
            <a:avLst/>
          </a:prstGeom>
          <a:ln>
            <a:noFill/>
          </a:ln>
          <a:effectLst>
            <a:outerShdw blurRad="190500" algn="tl" rotWithShape="0">
              <a:srgbClr val="000000">
                <a:alpha val="70000"/>
              </a:srgbClr>
            </a:outerShdw>
          </a:effectLst>
        </p:spPr>
      </p:pic>
      <p:sp>
        <p:nvSpPr>
          <p:cNvPr id="15" name="Flèche courbée vers la gauche 14"/>
          <p:cNvSpPr/>
          <p:nvPr/>
        </p:nvSpPr>
        <p:spPr>
          <a:xfrm>
            <a:off x="10300223" y="4502330"/>
            <a:ext cx="317953" cy="17326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Ellipse 15"/>
          <p:cNvSpPr/>
          <p:nvPr/>
        </p:nvSpPr>
        <p:spPr>
          <a:xfrm>
            <a:off x="847471" y="3180931"/>
            <a:ext cx="1778793" cy="278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838082" y="2891072"/>
            <a:ext cx="505267" cy="523220"/>
          </a:xfrm>
          <a:prstGeom prst="rect">
            <a:avLst/>
          </a:prstGeom>
        </p:spPr>
        <p:txBody>
          <a:bodyPr wrap="none">
            <a:spAutoFit/>
          </a:bodyPr>
          <a:lstStyle/>
          <a:p>
            <a:r>
              <a:rPr lang="fr-FR" sz="2800" dirty="0">
                <a:solidFill>
                  <a:schemeClr val="accent1">
                    <a:lumMod val="75000"/>
                  </a:schemeClr>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1">
                  <a:lumMod val="75000"/>
                </a:schemeClr>
              </a:solidFill>
            </a:endParaRPr>
          </a:p>
        </p:txBody>
      </p:sp>
      <p:sp>
        <p:nvSpPr>
          <p:cNvPr id="20" name="Rectangle 19"/>
          <p:cNvSpPr/>
          <p:nvPr/>
        </p:nvSpPr>
        <p:spPr>
          <a:xfrm>
            <a:off x="496057" y="5904992"/>
            <a:ext cx="505267" cy="523220"/>
          </a:xfrm>
          <a:prstGeom prst="rect">
            <a:avLst/>
          </a:prstGeom>
        </p:spPr>
        <p:txBody>
          <a:bodyPr wrap="none">
            <a:spAutoFit/>
          </a:bodyPr>
          <a:lstStyle/>
          <a:p>
            <a:r>
              <a:rPr lang="fr-FR" sz="2800" dirty="0">
                <a:solidFill>
                  <a:schemeClr val="accent1">
                    <a:lumMod val="75000"/>
                  </a:schemeClr>
                </a:solidFill>
                <a:sym typeface="Wingdings 2" panose="05020102010507070707" pitchFamily="18" charset="2"/>
              </a:rPr>
              <a:t></a:t>
            </a:r>
            <a:endParaRPr lang="fr-FR" sz="2800" dirty="0">
              <a:solidFill>
                <a:schemeClr val="accent1">
                  <a:lumMod val="75000"/>
                </a:schemeClr>
              </a:solidFill>
            </a:endParaRPr>
          </a:p>
        </p:txBody>
      </p:sp>
      <p:pic>
        <p:nvPicPr>
          <p:cNvPr id="23" name="Image 22"/>
          <p:cNvPicPr/>
          <p:nvPr/>
        </p:nvPicPr>
        <p:blipFill>
          <a:blip r:embed="rId4" cstate="email">
            <a:extLst>
              <a:ext uri="{28A0092B-C50C-407E-A947-70E740481C1C}">
                <a14:useLocalDpi xmlns:a14="http://schemas.microsoft.com/office/drawing/2010/main"/>
              </a:ext>
            </a:extLst>
          </a:blip>
          <a:stretch>
            <a:fillRect/>
          </a:stretch>
        </p:blipFill>
        <p:spPr>
          <a:xfrm>
            <a:off x="903500" y="3674693"/>
            <a:ext cx="9373268" cy="1974116"/>
          </a:xfrm>
          <a:prstGeom prst="rect">
            <a:avLst/>
          </a:prstGeom>
        </p:spPr>
      </p:pic>
      <p:sp>
        <p:nvSpPr>
          <p:cNvPr id="24" name="Rectangle 23"/>
          <p:cNvSpPr/>
          <p:nvPr/>
        </p:nvSpPr>
        <p:spPr>
          <a:xfrm>
            <a:off x="9836919" y="4133552"/>
            <a:ext cx="505267" cy="523220"/>
          </a:xfrm>
          <a:prstGeom prst="rect">
            <a:avLst/>
          </a:prstGeom>
        </p:spPr>
        <p:txBody>
          <a:bodyPr wrap="none">
            <a:spAutoFit/>
          </a:bodyPr>
          <a:lstStyle/>
          <a:p>
            <a:r>
              <a:rPr lang="fr-FR" sz="2800" dirty="0">
                <a:solidFill>
                  <a:schemeClr val="accent1">
                    <a:lumMod val="75000"/>
                  </a:schemeClr>
                </a:solidFill>
                <a:sym typeface="Wingdings 2" panose="05020102010507070707" pitchFamily="18" charset="2"/>
              </a:rPr>
              <a:t></a:t>
            </a:r>
            <a:endParaRPr lang="fr-FR" sz="2800" dirty="0">
              <a:solidFill>
                <a:schemeClr val="accent1">
                  <a:lumMod val="75000"/>
                </a:schemeClr>
              </a:solidFill>
            </a:endParaRPr>
          </a:p>
        </p:txBody>
      </p:sp>
      <p:sp>
        <p:nvSpPr>
          <p:cNvPr id="25" name="Ellipse 24"/>
          <p:cNvSpPr/>
          <p:nvPr/>
        </p:nvSpPr>
        <p:spPr>
          <a:xfrm>
            <a:off x="7471695" y="4440676"/>
            <a:ext cx="2469432" cy="278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5"/>
          <a:stretch>
            <a:fillRect/>
          </a:stretch>
        </p:blipFill>
        <p:spPr>
          <a:xfrm>
            <a:off x="903500" y="5772716"/>
            <a:ext cx="9382125" cy="647700"/>
          </a:xfrm>
          <a:prstGeom prst="rect">
            <a:avLst/>
          </a:prstGeom>
        </p:spPr>
      </p:pic>
      <p:sp>
        <p:nvSpPr>
          <p:cNvPr id="26" name="Ellipse 25"/>
          <p:cNvSpPr/>
          <p:nvPr/>
        </p:nvSpPr>
        <p:spPr>
          <a:xfrm>
            <a:off x="903500" y="5951120"/>
            <a:ext cx="1778793" cy="4309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6">
            <a:extLst>
              <a:ext uri="{FF2B5EF4-FFF2-40B4-BE49-F238E27FC236}">
                <a16:creationId xmlns:a16="http://schemas.microsoft.com/office/drawing/2014/main" id="{28E8DA2A-3632-E344-56C8-2E4C611003A5}"/>
              </a:ext>
            </a:extLst>
          </p:cNvPr>
          <p:cNvSpPr txBox="1">
            <a:spLocks/>
          </p:cNvSpPr>
          <p:nvPr/>
        </p:nvSpPr>
        <p:spPr>
          <a:xfrm>
            <a:off x="847471" y="240246"/>
            <a:ext cx="9720552"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Suivre les candidatures par le conseiller entreprise</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331595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22</a:t>
            </a:fld>
            <a:endParaRPr lang="fr-FR"/>
          </a:p>
        </p:txBody>
      </p:sp>
      <p:sp>
        <p:nvSpPr>
          <p:cNvPr id="3" name="ZoneTexte 2"/>
          <p:cNvSpPr txBox="1"/>
          <p:nvPr/>
        </p:nvSpPr>
        <p:spPr>
          <a:xfrm>
            <a:off x="972703" y="781783"/>
            <a:ext cx="10943071"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Récapitulatif de l'offre d’emploi pour une </a:t>
            </a:r>
            <a:r>
              <a:rPr lang="fr-FR" sz="1600" dirty="0">
                <a:solidFill>
                  <a:srgbClr val="103D77"/>
                </a:solidFill>
                <a:ea typeface="Verdana" panose="020B0604030504040204" pitchFamily="34" charset="0"/>
              </a:rPr>
              <a:t>synthèse à partir de « mon portefeuille d'offres » </a:t>
            </a:r>
            <a:endParaRPr lang="fr-FR" sz="1600" dirty="0">
              <a:ea typeface="Verdana" panose="020B0604030504040204" pitchFamily="34" charset="0"/>
            </a:endParaRPr>
          </a:p>
        </p:txBody>
      </p:sp>
      <p:pic>
        <p:nvPicPr>
          <p:cNvPr id="7" name="Image 6"/>
          <p:cNvPicPr/>
          <p:nvPr/>
        </p:nvPicPr>
        <p:blipFill>
          <a:blip r:embed="rId2"/>
          <a:stretch>
            <a:fillRect/>
          </a:stretch>
        </p:blipFill>
        <p:spPr>
          <a:xfrm>
            <a:off x="1141743" y="5419171"/>
            <a:ext cx="8973217" cy="957697"/>
          </a:xfrm>
          <a:prstGeom prst="rect">
            <a:avLst/>
          </a:prstGeom>
        </p:spPr>
      </p:pic>
      <p:pic>
        <p:nvPicPr>
          <p:cNvPr id="10" name="Image 9"/>
          <p:cNvPicPr/>
          <p:nvPr/>
        </p:nvPicPr>
        <p:blipFill>
          <a:blip r:embed="rId3"/>
          <a:stretch>
            <a:fillRect/>
          </a:stretch>
        </p:blipFill>
        <p:spPr>
          <a:xfrm>
            <a:off x="1110284" y="3346766"/>
            <a:ext cx="9048632" cy="1889547"/>
          </a:xfrm>
          <a:prstGeom prst="rect">
            <a:avLst/>
          </a:prstGeom>
        </p:spPr>
      </p:pic>
      <p:sp>
        <p:nvSpPr>
          <p:cNvPr id="12" name="Ellipse 11"/>
          <p:cNvSpPr/>
          <p:nvPr/>
        </p:nvSpPr>
        <p:spPr>
          <a:xfrm>
            <a:off x="7499099" y="3817566"/>
            <a:ext cx="2452516" cy="2828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courbée vers la gauche 12"/>
          <p:cNvSpPr/>
          <p:nvPr/>
        </p:nvSpPr>
        <p:spPr>
          <a:xfrm flipH="1">
            <a:off x="540407" y="3129218"/>
            <a:ext cx="505267" cy="17232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courbée vers la gauche 15"/>
          <p:cNvSpPr/>
          <p:nvPr/>
        </p:nvSpPr>
        <p:spPr>
          <a:xfrm>
            <a:off x="10137115" y="4215454"/>
            <a:ext cx="332552" cy="18198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16"/>
          <p:cNvSpPr/>
          <p:nvPr/>
        </p:nvSpPr>
        <p:spPr>
          <a:xfrm>
            <a:off x="589845" y="2686552"/>
            <a:ext cx="505267" cy="523220"/>
          </a:xfrm>
          <a:prstGeom prst="rect">
            <a:avLst/>
          </a:prstGeom>
          <a:solidFill>
            <a:schemeClr val="accent1"/>
          </a:solidFill>
        </p:spPr>
        <p:txBody>
          <a:bodyPr wrap="none">
            <a:spAutoFit/>
          </a:bodyPr>
          <a:lstStyle/>
          <a:p>
            <a:r>
              <a:rPr lang="fr-FR" sz="2800" dirty="0">
                <a:latin typeface="Calibri" panose="020F0502020204030204" pitchFamily="34" charset="0"/>
                <a:cs typeface="Calibri" panose="020F0502020204030204" pitchFamily="34" charset="0"/>
                <a:sym typeface="Wingdings 2" panose="05020102010507070707" pitchFamily="18" charset="2"/>
              </a:rPr>
              <a:t></a:t>
            </a:r>
            <a:endParaRPr lang="fr-FR" sz="2800" dirty="0"/>
          </a:p>
        </p:txBody>
      </p:sp>
      <p:sp>
        <p:nvSpPr>
          <p:cNvPr id="18" name="Rectangle 17"/>
          <p:cNvSpPr/>
          <p:nvPr/>
        </p:nvSpPr>
        <p:spPr>
          <a:xfrm>
            <a:off x="643870" y="5684033"/>
            <a:ext cx="505267" cy="523220"/>
          </a:xfrm>
          <a:prstGeom prst="rect">
            <a:avLst/>
          </a:prstGeom>
          <a:solidFill>
            <a:schemeClr val="accent1"/>
          </a:solidFill>
        </p:spPr>
        <p:txBody>
          <a:bodyPr wrap="none">
            <a:spAutoFit/>
          </a:bodyPr>
          <a:lstStyle/>
          <a:p>
            <a:r>
              <a:rPr lang="fr-FR" sz="2800" dirty="0">
                <a:sym typeface="Wingdings 2" panose="05020102010507070707" pitchFamily="18" charset="2"/>
              </a:rPr>
              <a:t></a:t>
            </a:r>
            <a:endParaRPr lang="fr-FR" sz="2800" dirty="0"/>
          </a:p>
        </p:txBody>
      </p:sp>
      <p:sp>
        <p:nvSpPr>
          <p:cNvPr id="19" name="Rectangle 18"/>
          <p:cNvSpPr/>
          <p:nvPr/>
        </p:nvSpPr>
        <p:spPr>
          <a:xfrm>
            <a:off x="10069389" y="3836027"/>
            <a:ext cx="505267" cy="523220"/>
          </a:xfrm>
          <a:prstGeom prst="rect">
            <a:avLst/>
          </a:prstGeom>
          <a:solidFill>
            <a:schemeClr val="accent1"/>
          </a:solidFill>
        </p:spPr>
        <p:txBody>
          <a:bodyPr wrap="none">
            <a:spAutoFit/>
          </a:bodyPr>
          <a:lstStyle/>
          <a:p>
            <a:r>
              <a:rPr lang="fr-FR" sz="2800" dirty="0">
                <a:sym typeface="Wingdings 2" panose="05020102010507070707" pitchFamily="18" charset="2"/>
              </a:rPr>
              <a:t></a:t>
            </a:r>
            <a:endParaRPr lang="fr-FR" sz="2800" dirty="0"/>
          </a:p>
        </p:txBody>
      </p:sp>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496" y="1545229"/>
            <a:ext cx="9072857" cy="1738360"/>
          </a:xfrm>
          <a:prstGeom prst="rect">
            <a:avLst/>
          </a:prstGeom>
        </p:spPr>
      </p:pic>
      <p:sp>
        <p:nvSpPr>
          <p:cNvPr id="5" name="Ellipse 4"/>
          <p:cNvSpPr/>
          <p:nvPr/>
        </p:nvSpPr>
        <p:spPr>
          <a:xfrm>
            <a:off x="1371600" y="2977528"/>
            <a:ext cx="1515534" cy="369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086" y="3459862"/>
            <a:ext cx="9002544" cy="1795799"/>
          </a:xfrm>
          <a:prstGeom prst="rect">
            <a:avLst/>
          </a:prstGeom>
        </p:spPr>
      </p:pic>
      <p:sp>
        <p:nvSpPr>
          <p:cNvPr id="21" name="Ellipse 20"/>
          <p:cNvSpPr/>
          <p:nvPr/>
        </p:nvSpPr>
        <p:spPr>
          <a:xfrm>
            <a:off x="7460887" y="4168734"/>
            <a:ext cx="2365477" cy="4263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964" y="5466796"/>
            <a:ext cx="9043390" cy="778363"/>
          </a:xfrm>
          <a:prstGeom prst="rect">
            <a:avLst/>
          </a:prstGeom>
        </p:spPr>
      </p:pic>
      <p:sp>
        <p:nvSpPr>
          <p:cNvPr id="22" name="Ellipse 21"/>
          <p:cNvSpPr/>
          <p:nvPr/>
        </p:nvSpPr>
        <p:spPr>
          <a:xfrm>
            <a:off x="1234877" y="5684868"/>
            <a:ext cx="1652257" cy="4263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6">
            <a:extLst>
              <a:ext uri="{FF2B5EF4-FFF2-40B4-BE49-F238E27FC236}">
                <a16:creationId xmlns:a16="http://schemas.microsoft.com/office/drawing/2014/main" id="{EBBEB4D7-5E94-BE34-098F-F706B5951454}"/>
              </a:ext>
            </a:extLst>
          </p:cNvPr>
          <p:cNvSpPr txBox="1">
            <a:spLocks/>
          </p:cNvSpPr>
          <p:nvPr/>
        </p:nvSpPr>
        <p:spPr>
          <a:xfrm>
            <a:off x="854104" y="181553"/>
            <a:ext cx="9720552"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Suivre les candidatures par le conseiller entreprise</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2767821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C814DB2B-3EFD-4766-A6C9-C9A5E84D2897}" type="slidenum">
              <a:rPr lang="fr-FR" smtClean="0"/>
              <a:t>23</a:t>
            </a:fld>
            <a:endParaRPr lang="fr-FR"/>
          </a:p>
        </p:txBody>
      </p:sp>
      <p:pic>
        <p:nvPicPr>
          <p:cNvPr id="15" name="Image 14"/>
          <p:cNvPicPr/>
          <p:nvPr/>
        </p:nvPicPr>
        <p:blipFill>
          <a:blip r:embed="rId2" cstate="email">
            <a:extLst>
              <a:ext uri="{28A0092B-C50C-407E-A947-70E740481C1C}">
                <a14:useLocalDpi xmlns:a14="http://schemas.microsoft.com/office/drawing/2010/main"/>
              </a:ext>
            </a:extLst>
          </a:blip>
          <a:stretch>
            <a:fillRect/>
          </a:stretch>
        </p:blipFill>
        <p:spPr>
          <a:xfrm>
            <a:off x="3452919" y="3500522"/>
            <a:ext cx="5304762" cy="499618"/>
          </a:xfrm>
          <a:prstGeom prst="rect">
            <a:avLst/>
          </a:prstGeom>
        </p:spPr>
      </p:pic>
      <p:sp>
        <p:nvSpPr>
          <p:cNvPr id="2" name="ZoneTexte 1"/>
          <p:cNvSpPr txBox="1"/>
          <p:nvPr/>
        </p:nvSpPr>
        <p:spPr>
          <a:xfrm>
            <a:off x="1267386" y="4253537"/>
            <a:ext cx="9134573" cy="2308324"/>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fr-FR" sz="1200" dirty="0">
                <a:solidFill>
                  <a:schemeClr val="bg1"/>
                </a:solidFill>
                <a:ea typeface="Verdana" panose="020B0604030504040204" pitchFamily="34" charset="0"/>
              </a:rPr>
              <a:t>A partir de DUNE via le récapitulatif de l’offre dans l’onglet « Suivi des candidatures » :</a:t>
            </a:r>
          </a:p>
          <a:p>
            <a:r>
              <a:rPr lang="fr-FR" sz="1200" dirty="0">
                <a:solidFill>
                  <a:schemeClr val="bg1"/>
                </a:solidFill>
                <a:ea typeface="Verdana" panose="020B0604030504040204" pitchFamily="34" charset="0"/>
              </a:rPr>
              <a:t>le conseiller accède à toutes les mises en contacts réalisées par les conseillers, les employeurs et les candidats. </a:t>
            </a:r>
          </a:p>
          <a:p>
            <a:r>
              <a:rPr lang="fr-FR" sz="1200" dirty="0">
                <a:solidFill>
                  <a:schemeClr val="bg1"/>
                </a:solidFill>
                <a:ea typeface="Verdana" panose="020B0604030504040204" pitchFamily="34" charset="0"/>
              </a:rPr>
              <a:t>Il clique sur le lien  "Consulter toutes les mises en contacts"  pour accéder à l’offre d’emploi portefeuille d'offre où il pourra consulter le détail des contacts décliné dans différents onglets de la manière suivante :</a:t>
            </a:r>
          </a:p>
          <a:p>
            <a:r>
              <a:rPr lang="fr-FR" sz="1200" dirty="0">
                <a:solidFill>
                  <a:schemeClr val="bg1"/>
                </a:solidFill>
                <a:ea typeface="Verdana" panose="020B0604030504040204" pitchFamily="34" charset="0"/>
              </a:rPr>
              <a:t>	1 - Toutes les mises en contact (MEC)</a:t>
            </a:r>
          </a:p>
          <a:p>
            <a:r>
              <a:rPr lang="fr-FR" sz="1200" dirty="0">
                <a:solidFill>
                  <a:schemeClr val="bg1"/>
                </a:solidFill>
                <a:ea typeface="Verdana" panose="020B0604030504040204" pitchFamily="34" charset="0"/>
              </a:rPr>
              <a:t>	2 - Mises en relation (MER)</a:t>
            </a:r>
          </a:p>
          <a:p>
            <a:r>
              <a:rPr lang="fr-FR" sz="1200" dirty="0">
                <a:solidFill>
                  <a:schemeClr val="bg1"/>
                </a:solidFill>
                <a:ea typeface="Verdana" panose="020B0604030504040204" pitchFamily="34" charset="0"/>
              </a:rPr>
              <a:t>	3 - Propositions Conseiller (MEC)</a:t>
            </a:r>
          </a:p>
          <a:p>
            <a:r>
              <a:rPr lang="fr-FR" sz="1200" dirty="0">
                <a:solidFill>
                  <a:schemeClr val="bg1"/>
                </a:solidFill>
                <a:ea typeface="Verdana" panose="020B0604030504040204" pitchFamily="34" charset="0"/>
              </a:rPr>
              <a:t>	4 - Candidatures à traiter (MEC)</a:t>
            </a:r>
          </a:p>
          <a:p>
            <a:r>
              <a:rPr lang="fr-FR" sz="1200" dirty="0">
                <a:solidFill>
                  <a:schemeClr val="bg1"/>
                </a:solidFill>
                <a:ea typeface="Verdana" panose="020B0604030504040204" pitchFamily="34" charset="0"/>
              </a:rPr>
              <a:t>	5 – Candidatures (MEC)</a:t>
            </a:r>
          </a:p>
          <a:p>
            <a:r>
              <a:rPr lang="fr-FR" sz="1200" dirty="0">
                <a:solidFill>
                  <a:schemeClr val="bg1"/>
                </a:solidFill>
                <a:ea typeface="Verdana" panose="020B0604030504040204" pitchFamily="34" charset="0"/>
              </a:rPr>
              <a:t>	6 - Propositions Employeur (MEC)</a:t>
            </a:r>
          </a:p>
          <a:p>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L’ensemble de ces actes métiers est appelé « Mises en contact » (MEC) </a:t>
            </a:r>
          </a:p>
        </p:txBody>
      </p:sp>
      <p:sp>
        <p:nvSpPr>
          <p:cNvPr id="21" name="Organigramme : Connecteur 20"/>
          <p:cNvSpPr/>
          <p:nvPr/>
        </p:nvSpPr>
        <p:spPr>
          <a:xfrm>
            <a:off x="6538015" y="3209955"/>
            <a:ext cx="356836" cy="363966"/>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2" name="Organigramme : Connecteur 21"/>
          <p:cNvSpPr/>
          <p:nvPr/>
        </p:nvSpPr>
        <p:spPr>
          <a:xfrm>
            <a:off x="7316891" y="3200399"/>
            <a:ext cx="364914" cy="35438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5</a:t>
            </a:r>
          </a:p>
        </p:txBody>
      </p:sp>
      <p:sp>
        <p:nvSpPr>
          <p:cNvPr id="23" name="Organigramme : Connecteur 22"/>
          <p:cNvSpPr/>
          <p:nvPr/>
        </p:nvSpPr>
        <p:spPr>
          <a:xfrm>
            <a:off x="8143337" y="3191303"/>
            <a:ext cx="356836" cy="370503"/>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7" name="ZoneTexte 6">
            <a:extLst>
              <a:ext uri="{FF2B5EF4-FFF2-40B4-BE49-F238E27FC236}">
                <a16:creationId xmlns:a16="http://schemas.microsoft.com/office/drawing/2014/main" id="{084ECCD5-DF75-F814-08FB-87AC2F45B34E}"/>
              </a:ext>
            </a:extLst>
          </p:cNvPr>
          <p:cNvSpPr txBox="1"/>
          <p:nvPr/>
        </p:nvSpPr>
        <p:spPr>
          <a:xfrm>
            <a:off x="972704" y="834701"/>
            <a:ext cx="10576874"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dirty="0">
                <a:solidFill>
                  <a:srgbClr val="FFC000"/>
                </a:solidFill>
                <a:ea typeface="Verdana" panose="020B0604030504040204" pitchFamily="34" charset="0"/>
              </a:rPr>
              <a:t>Consultation</a:t>
            </a:r>
            <a:r>
              <a:rPr lang="fr-FR" sz="1600" b="1" dirty="0">
                <a:solidFill>
                  <a:srgbClr val="FFC000"/>
                </a:solidFill>
                <a:ea typeface="Verdana" panose="020B0604030504040204" pitchFamily="34" charset="0"/>
              </a:rPr>
              <a:t> des candidatures </a:t>
            </a:r>
            <a:r>
              <a:rPr lang="fr-FR" sz="1600" dirty="0">
                <a:solidFill>
                  <a:schemeClr val="bg2"/>
                </a:solidFill>
                <a:ea typeface="Verdana" panose="020B0604030504040204" pitchFamily="34" charset="0"/>
              </a:rPr>
              <a:t>pour une offre d’emploi</a:t>
            </a:r>
          </a:p>
        </p:txBody>
      </p:sp>
      <p:sp>
        <p:nvSpPr>
          <p:cNvPr id="26" name="Titre 6">
            <a:extLst>
              <a:ext uri="{FF2B5EF4-FFF2-40B4-BE49-F238E27FC236}">
                <a16:creationId xmlns:a16="http://schemas.microsoft.com/office/drawing/2014/main" id="{F5BEE9C7-45AE-5F4F-629B-DE26105D2162}"/>
              </a:ext>
            </a:extLst>
          </p:cNvPr>
          <p:cNvSpPr txBox="1">
            <a:spLocks/>
          </p:cNvSpPr>
          <p:nvPr/>
        </p:nvSpPr>
        <p:spPr>
          <a:xfrm>
            <a:off x="928174" y="198919"/>
            <a:ext cx="9720552"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Suivre les candidatures par le conseiller entreprise</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pic>
        <p:nvPicPr>
          <p:cNvPr id="29" name="Image 28">
            <a:extLst>
              <a:ext uri="{FF2B5EF4-FFF2-40B4-BE49-F238E27FC236}">
                <a16:creationId xmlns:a16="http://schemas.microsoft.com/office/drawing/2014/main" id="{2944DBF1-BC22-71EE-3499-97810A5F12DD}"/>
              </a:ext>
            </a:extLst>
          </p:cNvPr>
          <p:cNvPicPr/>
          <p:nvPr/>
        </p:nvPicPr>
        <p:blipFill>
          <a:blip r:embed="rId3" cstate="email">
            <a:extLst>
              <a:ext uri="{28A0092B-C50C-407E-A947-70E740481C1C}">
                <a14:useLocalDpi xmlns:a14="http://schemas.microsoft.com/office/drawing/2010/main"/>
              </a:ext>
            </a:extLst>
          </a:blip>
          <a:stretch>
            <a:fillRect/>
          </a:stretch>
        </p:blipFill>
        <p:spPr>
          <a:xfrm>
            <a:off x="1828800" y="1463822"/>
            <a:ext cx="9302262" cy="1688113"/>
          </a:xfrm>
          <a:prstGeom prst="rect">
            <a:avLst/>
          </a:prstGeom>
        </p:spPr>
      </p:pic>
      <p:sp>
        <p:nvSpPr>
          <p:cNvPr id="31" name="Organigramme : Connecteur 30">
            <a:extLst>
              <a:ext uri="{FF2B5EF4-FFF2-40B4-BE49-F238E27FC236}">
                <a16:creationId xmlns:a16="http://schemas.microsoft.com/office/drawing/2014/main" id="{FDEE37E5-CF7F-EF88-D3F9-D5F5906BDC9E}"/>
              </a:ext>
            </a:extLst>
          </p:cNvPr>
          <p:cNvSpPr/>
          <p:nvPr/>
        </p:nvSpPr>
        <p:spPr>
          <a:xfrm>
            <a:off x="3744724" y="3226899"/>
            <a:ext cx="329556" cy="323699"/>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1</a:t>
            </a:r>
          </a:p>
        </p:txBody>
      </p:sp>
      <p:sp>
        <p:nvSpPr>
          <p:cNvPr id="32" name="Organigramme : Connecteur 31">
            <a:extLst>
              <a:ext uri="{FF2B5EF4-FFF2-40B4-BE49-F238E27FC236}">
                <a16:creationId xmlns:a16="http://schemas.microsoft.com/office/drawing/2014/main" id="{F81EC68D-1DAD-0CA3-9B9D-6DA69B5D54DF}"/>
              </a:ext>
            </a:extLst>
          </p:cNvPr>
          <p:cNvSpPr/>
          <p:nvPr/>
        </p:nvSpPr>
        <p:spPr>
          <a:xfrm>
            <a:off x="4699193" y="3218664"/>
            <a:ext cx="329556" cy="343142"/>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3" name="Organigramme : Connecteur 32">
            <a:extLst>
              <a:ext uri="{FF2B5EF4-FFF2-40B4-BE49-F238E27FC236}">
                <a16:creationId xmlns:a16="http://schemas.microsoft.com/office/drawing/2014/main" id="{0FADD493-6D76-80D1-848C-BCE209C96670}"/>
              </a:ext>
            </a:extLst>
          </p:cNvPr>
          <p:cNvSpPr/>
          <p:nvPr/>
        </p:nvSpPr>
        <p:spPr>
          <a:xfrm>
            <a:off x="5651377" y="3226481"/>
            <a:ext cx="349677" cy="356628"/>
          </a:xfrm>
          <a:prstGeom prst="flowChartConnec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4" name="Ellipse 33"/>
          <p:cNvSpPr/>
          <p:nvPr/>
        </p:nvSpPr>
        <p:spPr>
          <a:xfrm>
            <a:off x="3147646" y="1582654"/>
            <a:ext cx="1539376" cy="36044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690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24</a:t>
            </a:fld>
            <a:endParaRPr lang="fr-FR"/>
          </a:p>
        </p:txBody>
      </p:sp>
      <p:sp>
        <p:nvSpPr>
          <p:cNvPr id="4" name="Rectangle 3"/>
          <p:cNvSpPr/>
          <p:nvPr/>
        </p:nvSpPr>
        <p:spPr>
          <a:xfrm>
            <a:off x="996818" y="3580843"/>
            <a:ext cx="3548212" cy="1956048"/>
          </a:xfrm>
          <a:prstGeom prst="rect">
            <a:avLst/>
          </a:prstGeom>
          <a:solidFill>
            <a:schemeClr val="accent1">
              <a:lumMod val="75000"/>
            </a:schemeClr>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200" b="1" dirty="0">
                <a:solidFill>
                  <a:schemeClr val="bg1"/>
                </a:solidFill>
                <a:latin typeface="Verdana" panose="020B0604030504040204" pitchFamily="34" charset="0"/>
                <a:ea typeface="Verdana" panose="020B0604030504040204" pitchFamily="34" charset="0"/>
                <a:cs typeface="Times New Roman"/>
              </a:rPr>
              <a:t>Dans les 2 premiers onglets : </a:t>
            </a:r>
            <a:r>
              <a:rPr lang="fr-FR" sz="1200" dirty="0">
                <a:solidFill>
                  <a:schemeClr val="bg1"/>
                </a:solidFill>
                <a:latin typeface="Verdana" panose="020B0604030504040204" pitchFamily="34" charset="0"/>
                <a:ea typeface="Verdana" panose="020B0604030504040204" pitchFamily="34" charset="0"/>
                <a:cs typeface="Times New Roman"/>
              </a:rPr>
              <a:t>« Toutes les MEC/MER » </a:t>
            </a:r>
          </a:p>
          <a:p>
            <a:pPr>
              <a:lnSpc>
                <a:spcPct val="107000"/>
              </a:lnSpc>
              <a:spcAft>
                <a:spcPts val="800"/>
              </a:spcAft>
            </a:pPr>
            <a:r>
              <a:rPr lang="fr-FR" sz="1200" dirty="0">
                <a:solidFill>
                  <a:schemeClr val="bg1"/>
                </a:solidFill>
                <a:latin typeface="Verdana" panose="020B0604030504040204" pitchFamily="34" charset="0"/>
                <a:ea typeface="Verdana" panose="020B0604030504040204" pitchFamily="34" charset="0"/>
                <a:cs typeface="Times New Roman"/>
              </a:rPr>
              <a:t>Le CDE a à sa disposition le même bandeau: la typologie de l’action réalisée (type), qui est à l’origine de la mise en contact (acteur), la date de création, l’agence de création, la dernière action du candidat et le résultat sur lequel il s’appuie pour le suivi</a:t>
            </a:r>
          </a:p>
        </p:txBody>
      </p:sp>
      <p:pic>
        <p:nvPicPr>
          <p:cNvPr id="8"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505" y="1925218"/>
            <a:ext cx="9445595" cy="572908"/>
          </a:xfrm>
          <a:prstGeom prst="rect">
            <a:avLst/>
          </a:prstGeom>
        </p:spPr>
      </p:pic>
      <p:sp>
        <p:nvSpPr>
          <p:cNvPr id="9" name="Rectangle à coins arrondis 8"/>
          <p:cNvSpPr/>
          <p:nvPr/>
        </p:nvSpPr>
        <p:spPr>
          <a:xfrm>
            <a:off x="992497" y="1814508"/>
            <a:ext cx="3552533" cy="750113"/>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652711" y="3582183"/>
            <a:ext cx="5894820" cy="2066207"/>
          </a:xfrm>
          <a:prstGeom prst="rect">
            <a:avLst/>
          </a:prstGeom>
          <a:solidFill>
            <a:schemeClr val="tx2"/>
          </a:solidFill>
        </p:spPr>
        <p:txBody>
          <a:bodyPr wrap="square">
            <a:spAutoFit/>
          </a:bodyPr>
          <a:lstStyle/>
          <a:p>
            <a:pPr>
              <a:lnSpc>
                <a:spcPct val="107000"/>
              </a:lnSpc>
              <a:spcAft>
                <a:spcPts val="800"/>
              </a:spcAft>
            </a:pPr>
            <a:r>
              <a:rPr lang="fr-FR" sz="1200" b="1" dirty="0">
                <a:solidFill>
                  <a:schemeClr val="bg1"/>
                </a:solidFill>
                <a:latin typeface="Verdana" panose="020B0604030504040204" pitchFamily="34" charset="0"/>
                <a:ea typeface="Verdana" panose="020B0604030504040204" pitchFamily="34" charset="0"/>
                <a:cs typeface="Times New Roman"/>
              </a:rPr>
              <a:t>Pour les 4 onglets suivants </a:t>
            </a:r>
            <a:r>
              <a:rPr lang="fr-FR" sz="1200" dirty="0">
                <a:solidFill>
                  <a:schemeClr val="bg1"/>
                </a:solidFill>
                <a:latin typeface="Verdana" panose="020B0604030504040204" pitchFamily="34" charset="0"/>
                <a:ea typeface="Verdana" panose="020B0604030504040204" pitchFamily="34" charset="0"/>
                <a:cs typeface="Times New Roman"/>
              </a:rPr>
              <a:t>: </a:t>
            </a:r>
          </a:p>
          <a:p>
            <a:pPr>
              <a:lnSpc>
                <a:spcPct val="107000"/>
              </a:lnSpc>
              <a:spcAft>
                <a:spcPts val="800"/>
              </a:spcAft>
            </a:pPr>
            <a:r>
              <a:rPr lang="fr-FR" sz="1200" dirty="0">
                <a:solidFill>
                  <a:schemeClr val="bg1"/>
                </a:solidFill>
                <a:latin typeface="Verdana" panose="020B0604030504040204" pitchFamily="34" charset="0"/>
                <a:ea typeface="Verdana" panose="020B0604030504040204" pitchFamily="34" charset="0"/>
                <a:cs typeface="Times New Roman"/>
              </a:rPr>
              <a:t>La typologie n’apparaît pas, chaque onglet est un « type » d’action .</a:t>
            </a:r>
          </a:p>
          <a:p>
            <a:pPr>
              <a:lnSpc>
                <a:spcPct val="107000"/>
              </a:lnSpc>
              <a:spcAft>
                <a:spcPts val="800"/>
              </a:spcAft>
            </a:pPr>
            <a:r>
              <a:rPr lang="fr-FR" sz="1200" dirty="0">
                <a:solidFill>
                  <a:schemeClr val="bg1"/>
                </a:solidFill>
                <a:latin typeface="Verdana" panose="020B0604030504040204" pitchFamily="34" charset="0"/>
                <a:ea typeface="Verdana" panose="020B0604030504040204" pitchFamily="34" charset="0"/>
                <a:cs typeface="Times New Roman"/>
              </a:rPr>
              <a:t>L’information de l’origine de la mise en contact prend différentes appellations : « Conseiller à l’origine, origine, acteur à l’origine et date de création </a:t>
            </a:r>
            <a:r>
              <a:rPr lang="fr-FR" sz="1000" dirty="0">
                <a:solidFill>
                  <a:schemeClr val="bg1"/>
                </a:solidFill>
                <a:latin typeface="Verdana" panose="020B0604030504040204" pitchFamily="34" charset="0"/>
                <a:ea typeface="Verdana" panose="020B0604030504040204" pitchFamily="34" charset="0"/>
                <a:cs typeface="Times New Roman"/>
              </a:rPr>
              <a:t>(pour les propositions employeur) </a:t>
            </a:r>
            <a:r>
              <a:rPr lang="fr-FR" sz="1200" dirty="0">
                <a:solidFill>
                  <a:schemeClr val="bg1"/>
                </a:solidFill>
                <a:latin typeface="Verdana" panose="020B0604030504040204" pitchFamily="34" charset="0"/>
                <a:ea typeface="Verdana" panose="020B0604030504040204" pitchFamily="34" charset="0"/>
                <a:cs typeface="Times New Roman"/>
              </a:rPr>
              <a:t>»</a:t>
            </a:r>
          </a:p>
          <a:p>
            <a:pPr>
              <a:lnSpc>
                <a:spcPct val="107000"/>
              </a:lnSpc>
              <a:spcAft>
                <a:spcPts val="800"/>
              </a:spcAft>
            </a:pPr>
            <a:r>
              <a:rPr lang="fr-FR" sz="1200" dirty="0">
                <a:solidFill>
                  <a:schemeClr val="bg1"/>
                </a:solidFill>
                <a:latin typeface="Verdana" panose="020B0604030504040204" pitchFamily="34" charset="0"/>
                <a:ea typeface="Verdana" panose="020B0604030504040204" pitchFamily="34" charset="0"/>
                <a:cs typeface="Times New Roman"/>
              </a:rPr>
              <a:t>Pour l’onglet « candidature à traiter » apparaît une colonne « Etat de la candidature »  </a:t>
            </a:r>
          </a:p>
          <a:p>
            <a:pPr>
              <a:lnSpc>
                <a:spcPct val="107000"/>
              </a:lnSpc>
              <a:spcAft>
                <a:spcPts val="800"/>
              </a:spcAft>
            </a:pPr>
            <a:endParaRPr lang="fr-FR" sz="1200" dirty="0">
              <a:solidFill>
                <a:schemeClr val="bg1"/>
              </a:solidFill>
              <a:latin typeface="Verdana" panose="020B0604030504040204" pitchFamily="34" charset="0"/>
              <a:ea typeface="Verdana" panose="020B0604030504040204" pitchFamily="34" charset="0"/>
              <a:cs typeface="Times New Roman"/>
            </a:endParaRPr>
          </a:p>
        </p:txBody>
      </p:sp>
      <p:sp>
        <p:nvSpPr>
          <p:cNvPr id="13" name="Rectangle à coins arrondis 12"/>
          <p:cNvSpPr/>
          <p:nvPr/>
        </p:nvSpPr>
        <p:spPr>
          <a:xfrm>
            <a:off x="4578533" y="1821110"/>
            <a:ext cx="5969000" cy="750113"/>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084ECCD5-DF75-F814-08FB-87AC2F45B34E}"/>
              </a:ext>
            </a:extLst>
          </p:cNvPr>
          <p:cNvSpPr txBox="1"/>
          <p:nvPr/>
        </p:nvSpPr>
        <p:spPr>
          <a:xfrm>
            <a:off x="996818" y="916920"/>
            <a:ext cx="10576874"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dirty="0">
                <a:solidFill>
                  <a:schemeClr val="accent2">
                    <a:lumMod val="75000"/>
                  </a:schemeClr>
                </a:solidFill>
                <a:ea typeface="Verdana" panose="020B0604030504040204" pitchFamily="34" charset="0"/>
              </a:rPr>
              <a:t>Détail des </a:t>
            </a:r>
            <a:r>
              <a:rPr lang="fr-FR" sz="1600" b="1" u="sng" dirty="0">
                <a:solidFill>
                  <a:schemeClr val="bg2"/>
                </a:solidFill>
                <a:ea typeface="Verdana" panose="020B0604030504040204" pitchFamily="34" charset="0"/>
              </a:rPr>
              <a:t>6 onglets </a:t>
            </a:r>
            <a:r>
              <a:rPr lang="fr-FR" sz="1600" dirty="0">
                <a:solidFill>
                  <a:schemeClr val="accent2">
                    <a:lumMod val="75000"/>
                  </a:schemeClr>
                </a:solidFill>
                <a:ea typeface="Verdana" panose="020B0604030504040204" pitchFamily="34" charset="0"/>
              </a:rPr>
              <a:t>de traitement et suivi des candidatures suite aux différentes Mises en contact</a:t>
            </a:r>
          </a:p>
        </p:txBody>
      </p:sp>
      <p:sp>
        <p:nvSpPr>
          <p:cNvPr id="14" name="Rectangle 13"/>
          <p:cNvSpPr/>
          <p:nvPr/>
        </p:nvSpPr>
        <p:spPr>
          <a:xfrm>
            <a:off x="553604" y="1721339"/>
            <a:ext cx="505267" cy="523220"/>
          </a:xfrm>
          <a:prstGeom prst="rect">
            <a:avLst/>
          </a:prstGeom>
        </p:spPr>
        <p:txBody>
          <a:bodyPr wrap="none">
            <a:spAutoFit/>
          </a:bodyPr>
          <a:lstStyle/>
          <a:p>
            <a:r>
              <a:rPr lang="fr-FR" sz="2800" dirty="0">
                <a:solidFill>
                  <a:schemeClr val="accent2">
                    <a:lumMod val="75000"/>
                  </a:schemeClr>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2">
                  <a:lumMod val="75000"/>
                </a:schemeClr>
              </a:solidFill>
            </a:endParaRPr>
          </a:p>
        </p:txBody>
      </p:sp>
      <p:sp>
        <p:nvSpPr>
          <p:cNvPr id="15" name="Rectangle 14"/>
          <p:cNvSpPr/>
          <p:nvPr/>
        </p:nvSpPr>
        <p:spPr>
          <a:xfrm>
            <a:off x="10481100" y="1725698"/>
            <a:ext cx="505267" cy="523220"/>
          </a:xfrm>
          <a:prstGeom prst="rect">
            <a:avLst/>
          </a:prstGeom>
        </p:spPr>
        <p:txBody>
          <a:bodyPr wrap="none">
            <a:spAutoFit/>
          </a:bodyPr>
          <a:lstStyle/>
          <a:p>
            <a:r>
              <a:rPr lang="fr-FR" sz="2800" dirty="0">
                <a:solidFill>
                  <a:schemeClr val="accent2">
                    <a:lumMod val="75000"/>
                  </a:schemeClr>
                </a:solidFill>
                <a:sym typeface="Wingdings 2" panose="05020102010507070707" pitchFamily="18" charset="2"/>
              </a:rPr>
              <a:t></a:t>
            </a:r>
            <a:endParaRPr lang="fr-FR" sz="2800" dirty="0">
              <a:solidFill>
                <a:schemeClr val="accent2">
                  <a:lumMod val="75000"/>
                </a:schemeClr>
              </a:solidFill>
            </a:endParaRPr>
          </a:p>
        </p:txBody>
      </p:sp>
      <p:sp>
        <p:nvSpPr>
          <p:cNvPr id="17" name="Flèche courbée vers la gauche 16"/>
          <p:cNvSpPr/>
          <p:nvPr/>
        </p:nvSpPr>
        <p:spPr>
          <a:xfrm>
            <a:off x="10547531" y="2162460"/>
            <a:ext cx="451288" cy="1813207"/>
          </a:xfrm>
          <a:prstGeom prst="curved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Flèche courbée vers la droite 17"/>
          <p:cNvSpPr/>
          <p:nvPr/>
        </p:nvSpPr>
        <p:spPr>
          <a:xfrm>
            <a:off x="515444" y="2212006"/>
            <a:ext cx="451288" cy="1728825"/>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Rectangle 18"/>
          <p:cNvSpPr/>
          <p:nvPr/>
        </p:nvSpPr>
        <p:spPr>
          <a:xfrm>
            <a:off x="553604" y="2702173"/>
            <a:ext cx="505267" cy="523220"/>
          </a:xfrm>
          <a:prstGeom prst="rect">
            <a:avLst/>
          </a:prstGeom>
        </p:spPr>
        <p:txBody>
          <a:bodyPr wrap="none">
            <a:spAutoFit/>
          </a:bodyPr>
          <a:lstStyle/>
          <a:p>
            <a:r>
              <a:rPr lang="fr-FR" sz="2800" dirty="0">
                <a:solidFill>
                  <a:schemeClr val="accent2">
                    <a:lumMod val="75000"/>
                  </a:schemeClr>
                </a:solidFill>
                <a:sym typeface="Wingdings 2" panose="05020102010507070707" pitchFamily="18" charset="2"/>
              </a:rPr>
              <a:t></a:t>
            </a:r>
            <a:endParaRPr lang="fr-FR" sz="2800" dirty="0">
              <a:solidFill>
                <a:schemeClr val="accent2">
                  <a:lumMod val="75000"/>
                </a:schemeClr>
              </a:solidFill>
            </a:endParaRPr>
          </a:p>
        </p:txBody>
      </p:sp>
      <p:sp>
        <p:nvSpPr>
          <p:cNvPr id="20" name="Flèche courbée vers la droite 19"/>
          <p:cNvSpPr/>
          <p:nvPr/>
        </p:nvSpPr>
        <p:spPr>
          <a:xfrm>
            <a:off x="536282" y="3096737"/>
            <a:ext cx="451288" cy="1728825"/>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 name="Image 5">
            <a:extLst>
              <a:ext uri="{FF2B5EF4-FFF2-40B4-BE49-F238E27FC236}">
                <a16:creationId xmlns:a16="http://schemas.microsoft.com/office/drawing/2014/main" id="{9710383B-F0A3-0E08-D839-EF28EF5FD5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732" y="2579545"/>
            <a:ext cx="9539123" cy="768476"/>
          </a:xfrm>
          <a:prstGeom prst="rect">
            <a:avLst/>
          </a:prstGeom>
        </p:spPr>
      </p:pic>
      <p:pic>
        <p:nvPicPr>
          <p:cNvPr id="26" name="Image 25">
            <a:extLst>
              <a:ext uri="{FF2B5EF4-FFF2-40B4-BE49-F238E27FC236}">
                <a16:creationId xmlns:a16="http://schemas.microsoft.com/office/drawing/2014/main" id="{49FBA125-DDD5-7F54-3E2F-69A70E189B61}"/>
              </a:ext>
            </a:extLst>
          </p:cNvPr>
          <p:cNvPicPr>
            <a:picLocks noChangeAspect="1"/>
          </p:cNvPicPr>
          <p:nvPr/>
        </p:nvPicPr>
        <p:blipFill>
          <a:blip r:embed="rId4"/>
          <a:stretch>
            <a:fillRect/>
          </a:stretch>
        </p:blipFill>
        <p:spPr>
          <a:xfrm>
            <a:off x="8961120" y="5215178"/>
            <a:ext cx="1396620" cy="301473"/>
          </a:xfrm>
          <a:prstGeom prst="rect">
            <a:avLst/>
          </a:prstGeom>
        </p:spPr>
      </p:pic>
      <p:sp>
        <p:nvSpPr>
          <p:cNvPr id="3" name="Organigramme : Connecteur 2">
            <a:extLst>
              <a:ext uri="{FF2B5EF4-FFF2-40B4-BE49-F238E27FC236}">
                <a16:creationId xmlns:a16="http://schemas.microsoft.com/office/drawing/2014/main" id="{38500340-FAE2-E0BC-0C92-1DB6CC458C0C}"/>
              </a:ext>
            </a:extLst>
          </p:cNvPr>
          <p:cNvSpPr/>
          <p:nvPr/>
        </p:nvSpPr>
        <p:spPr>
          <a:xfrm>
            <a:off x="3414682" y="1398843"/>
            <a:ext cx="369972" cy="370619"/>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7" name="Organigramme : Connecteur 6">
            <a:extLst>
              <a:ext uri="{FF2B5EF4-FFF2-40B4-BE49-F238E27FC236}">
                <a16:creationId xmlns:a16="http://schemas.microsoft.com/office/drawing/2014/main" id="{9B7D4AB5-0AE8-8599-CAC4-D603C9BD8141}"/>
              </a:ext>
            </a:extLst>
          </p:cNvPr>
          <p:cNvSpPr/>
          <p:nvPr/>
        </p:nvSpPr>
        <p:spPr>
          <a:xfrm>
            <a:off x="5056139" y="1399711"/>
            <a:ext cx="369972" cy="370619"/>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1" name="Organigramme : Connecteur 10">
            <a:extLst>
              <a:ext uri="{FF2B5EF4-FFF2-40B4-BE49-F238E27FC236}">
                <a16:creationId xmlns:a16="http://schemas.microsoft.com/office/drawing/2014/main" id="{0AB005BC-3786-586A-D6E4-EEE4A943229B}"/>
              </a:ext>
            </a:extLst>
          </p:cNvPr>
          <p:cNvSpPr/>
          <p:nvPr/>
        </p:nvSpPr>
        <p:spPr>
          <a:xfrm>
            <a:off x="6669486" y="1398251"/>
            <a:ext cx="369972" cy="370619"/>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6" name="Organigramme : Connecteur 15">
            <a:extLst>
              <a:ext uri="{FF2B5EF4-FFF2-40B4-BE49-F238E27FC236}">
                <a16:creationId xmlns:a16="http://schemas.microsoft.com/office/drawing/2014/main" id="{8D0EA19D-3458-E37A-A9B9-A58B6D5437D4}"/>
              </a:ext>
            </a:extLst>
          </p:cNvPr>
          <p:cNvSpPr/>
          <p:nvPr/>
        </p:nvSpPr>
        <p:spPr>
          <a:xfrm>
            <a:off x="8174967" y="1408502"/>
            <a:ext cx="369972" cy="370619"/>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21" name="Organigramme : Connecteur 20">
            <a:extLst>
              <a:ext uri="{FF2B5EF4-FFF2-40B4-BE49-F238E27FC236}">
                <a16:creationId xmlns:a16="http://schemas.microsoft.com/office/drawing/2014/main" id="{85A87E76-63EE-48B4-04B6-B0611C477637}"/>
              </a:ext>
            </a:extLst>
          </p:cNvPr>
          <p:cNvSpPr/>
          <p:nvPr/>
        </p:nvSpPr>
        <p:spPr>
          <a:xfrm>
            <a:off x="9519954" y="1416704"/>
            <a:ext cx="369972" cy="370619"/>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22" name="Organigramme : Connecteur 21">
            <a:extLst>
              <a:ext uri="{FF2B5EF4-FFF2-40B4-BE49-F238E27FC236}">
                <a16:creationId xmlns:a16="http://schemas.microsoft.com/office/drawing/2014/main" id="{3F33ECE8-44BE-09CE-BE2C-509CCB0D58A1}"/>
              </a:ext>
            </a:extLst>
          </p:cNvPr>
          <p:cNvSpPr/>
          <p:nvPr/>
        </p:nvSpPr>
        <p:spPr>
          <a:xfrm>
            <a:off x="1672634" y="1382306"/>
            <a:ext cx="369972" cy="37061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3" name="Titre 6">
            <a:extLst>
              <a:ext uri="{FF2B5EF4-FFF2-40B4-BE49-F238E27FC236}">
                <a16:creationId xmlns:a16="http://schemas.microsoft.com/office/drawing/2014/main" id="{593EE86F-9DC1-3992-8F35-1CBDF5FCD85D}"/>
              </a:ext>
            </a:extLst>
          </p:cNvPr>
          <p:cNvSpPr txBox="1">
            <a:spLocks/>
          </p:cNvSpPr>
          <p:nvPr/>
        </p:nvSpPr>
        <p:spPr>
          <a:xfrm>
            <a:off x="928174" y="198919"/>
            <a:ext cx="9720552"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Suivre les candidatures par le conseiller entreprise</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5" name="ZoneTexte 4">
            <a:extLst>
              <a:ext uri="{FF2B5EF4-FFF2-40B4-BE49-F238E27FC236}">
                <a16:creationId xmlns:a16="http://schemas.microsoft.com/office/drawing/2014/main" id="{D45D5B51-A02C-562A-DAEF-890CD5CCA876}"/>
              </a:ext>
            </a:extLst>
          </p:cNvPr>
          <p:cNvSpPr txBox="1"/>
          <p:nvPr/>
        </p:nvSpPr>
        <p:spPr>
          <a:xfrm>
            <a:off x="987570" y="5536891"/>
            <a:ext cx="9570441" cy="1292662"/>
          </a:xfrm>
          <a:prstGeom prst="rect">
            <a:avLst/>
          </a:prstGeom>
          <a:solidFill>
            <a:schemeClr val="accent2">
              <a:lumMod val="75000"/>
            </a:schemeClr>
          </a:solidFill>
        </p:spPr>
        <p:txBody>
          <a:bodyPr wrap="square" rtlCol="0">
            <a:spAutoFit/>
          </a:bodyPr>
          <a:lstStyle/>
          <a:p>
            <a:pPr algn="ctr"/>
            <a:r>
              <a:rPr lang="fr-FR" sz="1200" b="1" dirty="0">
                <a:solidFill>
                  <a:schemeClr val="tx2"/>
                </a:solidFill>
              </a:rPr>
              <a:t>La vérification de la concordance du profil Offre/Demandeur </a:t>
            </a:r>
          </a:p>
          <a:p>
            <a:pPr algn="ctr"/>
            <a:r>
              <a:rPr lang="fr-FR" b="1" dirty="0">
                <a:solidFill>
                  <a:schemeClr val="tx2"/>
                </a:solidFill>
              </a:rPr>
              <a:t>+</a:t>
            </a:r>
          </a:p>
          <a:p>
            <a:pPr algn="ctr"/>
            <a:r>
              <a:rPr lang="fr-FR" sz="1200" b="1" dirty="0">
                <a:solidFill>
                  <a:schemeClr val="tx2"/>
                </a:solidFill>
              </a:rPr>
              <a:t>La confirmation de l’intérêt et de la disponibilité du candidat</a:t>
            </a:r>
          </a:p>
          <a:p>
            <a:pPr algn="ctr"/>
            <a:r>
              <a:rPr lang="fr-FR" sz="2000" b="1" dirty="0">
                <a:solidFill>
                  <a:schemeClr val="tx2"/>
                </a:solidFill>
              </a:rPr>
              <a:t>=</a:t>
            </a:r>
          </a:p>
          <a:p>
            <a:pPr algn="ctr"/>
            <a:r>
              <a:rPr lang="fr-FR" sz="1600" b="1" dirty="0">
                <a:solidFill>
                  <a:schemeClr val="tx2"/>
                </a:solidFill>
                <a:latin typeface="+mj-lt"/>
              </a:rPr>
              <a:t>La MISE EN RELATION (MER) par le Conseiller</a:t>
            </a:r>
            <a:endParaRPr lang="fr-FR" b="1" dirty="0">
              <a:solidFill>
                <a:schemeClr val="tx2"/>
              </a:solidFill>
              <a:latin typeface="+mj-lt"/>
            </a:endParaRPr>
          </a:p>
        </p:txBody>
      </p:sp>
    </p:spTree>
    <p:extLst>
      <p:ext uri="{BB962C8B-B14F-4D97-AF65-F5344CB8AC3E}">
        <p14:creationId xmlns:p14="http://schemas.microsoft.com/office/powerpoint/2010/main" val="457410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AFF9-C1EA-A6E7-2451-12C1D2DB6AB6}"/>
            </a:ext>
          </a:extLst>
        </p:cNvPr>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6E6F4197-9036-F815-AE36-4E3898D7E430}"/>
              </a:ext>
            </a:extLst>
          </p:cNvPr>
          <p:cNvSpPr>
            <a:spLocks noGrp="1"/>
          </p:cNvSpPr>
          <p:nvPr>
            <p:ph type="body" sz="quarter" idx="36"/>
          </p:nvPr>
        </p:nvSpPr>
        <p:spPr>
          <a:solidFill>
            <a:schemeClr val="accent1"/>
          </a:solidFill>
        </p:spPr>
        <p:txBody>
          <a:bodyPr/>
          <a:lstStyle/>
          <a:p>
            <a:endParaRPr lang="fr-FR" dirty="0"/>
          </a:p>
        </p:txBody>
      </p:sp>
      <p:sp>
        <p:nvSpPr>
          <p:cNvPr id="6" name="Espace réservé du numéro de diapositive 1">
            <a:extLst>
              <a:ext uri="{FF2B5EF4-FFF2-40B4-BE49-F238E27FC236}">
                <a16:creationId xmlns:a16="http://schemas.microsoft.com/office/drawing/2014/main" id="{8D4EFB82-AD6D-EEF9-1A8A-E3DB2A12239C}"/>
              </a:ext>
            </a:extLst>
          </p:cNvPr>
          <p:cNvSpPr txBox="1">
            <a:spLocks/>
          </p:cNvSpPr>
          <p:nvPr/>
        </p:nvSpPr>
        <p:spPr>
          <a:xfrm>
            <a:off x="1048002" y="6979786"/>
            <a:ext cx="838200"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25</a:t>
            </a:fld>
            <a:endParaRPr lang="fr-FR"/>
          </a:p>
        </p:txBody>
      </p:sp>
      <p:sp>
        <p:nvSpPr>
          <p:cNvPr id="4" name="Titre 6">
            <a:extLst>
              <a:ext uri="{FF2B5EF4-FFF2-40B4-BE49-F238E27FC236}">
                <a16:creationId xmlns:a16="http://schemas.microsoft.com/office/drawing/2014/main" id="{DC8BE0B4-1B98-08F3-8F40-65244E146964}"/>
              </a:ext>
            </a:extLst>
          </p:cNvPr>
          <p:cNvSpPr txBox="1">
            <a:spLocks/>
          </p:cNvSpPr>
          <p:nvPr/>
        </p:nvSpPr>
        <p:spPr>
          <a:xfrm>
            <a:off x="1578624" y="376008"/>
            <a:ext cx="9720552"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Visualiser toutes les Mises en Contact     1/4</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5" name="ZoneTexte 4">
            <a:extLst>
              <a:ext uri="{FF2B5EF4-FFF2-40B4-BE49-F238E27FC236}">
                <a16:creationId xmlns:a16="http://schemas.microsoft.com/office/drawing/2014/main" id="{084ECCD5-DF75-F814-08FB-87AC2F45B34E}"/>
              </a:ext>
            </a:extLst>
          </p:cNvPr>
          <p:cNvSpPr txBox="1"/>
          <p:nvPr/>
        </p:nvSpPr>
        <p:spPr>
          <a:xfrm>
            <a:off x="1635125" y="956786"/>
            <a:ext cx="10413999"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Détail de </a:t>
            </a:r>
            <a:r>
              <a:rPr lang="fr-FR" sz="1600" dirty="0">
                <a:solidFill>
                  <a:schemeClr val="bg2"/>
                </a:solidFill>
                <a:ea typeface="Verdana" panose="020B0604030504040204" pitchFamily="34" charset="0"/>
              </a:rPr>
              <a:t>l’onglet « Toutes les mises en contact »</a:t>
            </a:r>
          </a:p>
        </p:txBody>
      </p:sp>
      <p:pic>
        <p:nvPicPr>
          <p:cNvPr id="11" name="Image 10">
            <a:extLst>
              <a:ext uri="{FF2B5EF4-FFF2-40B4-BE49-F238E27FC236}">
                <a16:creationId xmlns:a16="http://schemas.microsoft.com/office/drawing/2014/main" id="{EFF3D8EB-3A72-8595-4CBA-8D242BAD68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7188" y="2092094"/>
            <a:ext cx="6667239" cy="4452099"/>
          </a:xfrm>
          <a:prstGeom prst="rect">
            <a:avLst/>
          </a:prstGeom>
        </p:spPr>
      </p:pic>
      <p:sp>
        <p:nvSpPr>
          <p:cNvPr id="14" name="Rectangle 13">
            <a:extLst>
              <a:ext uri="{FF2B5EF4-FFF2-40B4-BE49-F238E27FC236}">
                <a16:creationId xmlns:a16="http://schemas.microsoft.com/office/drawing/2014/main" id="{5D6504FC-59F0-C7E6-7468-11B6E7357672}"/>
              </a:ext>
            </a:extLst>
          </p:cNvPr>
          <p:cNvSpPr/>
          <p:nvPr/>
        </p:nvSpPr>
        <p:spPr>
          <a:xfrm>
            <a:off x="8467716" y="1473281"/>
            <a:ext cx="3581409" cy="529119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spcAft>
                <a:spcPts val="800"/>
              </a:spcAft>
            </a:pPr>
            <a:r>
              <a:rPr lang="fr-FR" sz="1150" dirty="0">
                <a:solidFill>
                  <a:schemeClr val="bg1"/>
                </a:solidFill>
                <a:ea typeface="Verdana" panose="020B0604030504040204" pitchFamily="34" charset="0"/>
              </a:rPr>
              <a:t>Pour renseigner le résultat de la candidature dans l’onglet « Toutes les mises en contact », </a:t>
            </a:r>
            <a:r>
              <a:rPr lang="fr-FR" sz="1150" b="1" dirty="0">
                <a:solidFill>
                  <a:schemeClr val="bg1"/>
                </a:solidFill>
                <a:ea typeface="Verdana" panose="020B0604030504040204" pitchFamily="34" charset="0"/>
                <a:cs typeface="Times New Roman"/>
              </a:rPr>
              <a:t>le conseiller observe et analyse :</a:t>
            </a:r>
            <a:endParaRPr lang="fr-FR" sz="1150" b="1" dirty="0">
              <a:solidFill>
                <a:schemeClr val="bg1"/>
              </a:solidFill>
              <a:ea typeface="Verdana" panose="020B0604030504040204" pitchFamily="34" charset="0"/>
              <a:cs typeface="Times New Roman" panose="02020603050405020304" pitchFamily="18" charset="0"/>
            </a:endParaRPr>
          </a:p>
          <a:p>
            <a:pPr>
              <a:spcAft>
                <a:spcPts val="800"/>
              </a:spcAft>
            </a:pPr>
            <a:r>
              <a:rPr lang="fr-FR" sz="1150" b="1" u="sng" dirty="0">
                <a:solidFill>
                  <a:schemeClr val="accent2">
                    <a:lumMod val="75000"/>
                  </a:schemeClr>
                </a:solidFill>
                <a:ea typeface="Verdana" panose="020B0604030504040204" pitchFamily="34" charset="0"/>
                <a:cs typeface="Times New Roman" panose="02020603050405020304" pitchFamily="18" charset="0"/>
              </a:rPr>
              <a:t>Le type de mise en contact</a:t>
            </a:r>
            <a:r>
              <a:rPr lang="fr-FR" sz="1150" b="1" dirty="0">
                <a:solidFill>
                  <a:schemeClr val="accent2">
                    <a:lumMod val="75000"/>
                  </a:schemeClr>
                </a:solidFill>
                <a:ea typeface="Verdana" panose="020B0604030504040204" pitchFamily="34" charset="0"/>
                <a:cs typeface="Times New Roman" panose="02020603050405020304" pitchFamily="18" charset="0"/>
              </a:rPr>
              <a:t> :</a:t>
            </a:r>
          </a:p>
          <a:p>
            <a:pPr marL="171450" indent="-171450">
              <a:buFont typeface="Arial" panose="020B0604020202020204" pitchFamily="34" charset="0"/>
              <a:buChar char="•"/>
            </a:pPr>
            <a:r>
              <a:rPr lang="fr-FR" sz="1150" dirty="0">
                <a:solidFill>
                  <a:schemeClr val="bg1"/>
                </a:solidFill>
                <a:ea typeface="Verdana" panose="020B0604030504040204" pitchFamily="34" charset="0"/>
                <a:cs typeface="Times New Roman"/>
              </a:rPr>
              <a:t>MER et Candidature à transmettre</a:t>
            </a:r>
          </a:p>
          <a:p>
            <a:pPr marL="171450" indent="-171450">
              <a:buFont typeface="Arial" panose="020B0604020202020204" pitchFamily="34" charset="0"/>
              <a:buChar char="•"/>
            </a:pPr>
            <a:r>
              <a:rPr lang="fr-FR" sz="1150" dirty="0">
                <a:solidFill>
                  <a:schemeClr val="bg1"/>
                </a:solidFill>
                <a:ea typeface="Verdana" panose="020B0604030504040204" pitchFamily="34" charset="0"/>
                <a:cs typeface="Times New Roman"/>
              </a:rPr>
              <a:t>Proposition conseiller</a:t>
            </a:r>
          </a:p>
          <a:p>
            <a:pPr marL="171450" indent="-171450">
              <a:buFont typeface="Arial" panose="020B0604020202020204" pitchFamily="34" charset="0"/>
              <a:buChar char="•"/>
            </a:pPr>
            <a:r>
              <a:rPr lang="fr-FR" sz="1150" dirty="0">
                <a:solidFill>
                  <a:schemeClr val="bg1"/>
                </a:solidFill>
                <a:ea typeface="Verdana" panose="020B0604030504040204" pitchFamily="34" charset="0"/>
                <a:cs typeface="Times New Roman"/>
              </a:rPr>
              <a:t>Candidature transmise par le conseiller</a:t>
            </a:r>
          </a:p>
          <a:p>
            <a:pPr marL="171450" indent="-171450">
              <a:buFont typeface="Arial" panose="020B0604020202020204" pitchFamily="34" charset="0"/>
              <a:buChar char="•"/>
            </a:pPr>
            <a:r>
              <a:rPr lang="fr-FR" sz="1150" dirty="0">
                <a:solidFill>
                  <a:schemeClr val="bg1"/>
                </a:solidFill>
                <a:ea typeface="Verdana" panose="020B0604030504040204" pitchFamily="34" charset="0"/>
                <a:cs typeface="Times New Roman"/>
              </a:rPr>
              <a:t>Candidature suite à proposition</a:t>
            </a:r>
          </a:p>
          <a:p>
            <a:pPr marL="171450" indent="-171450">
              <a:buFont typeface="Arial" panose="020B0604020202020204" pitchFamily="34" charset="0"/>
              <a:buChar char="•"/>
            </a:pPr>
            <a:endParaRPr lang="fr-FR" sz="1150" dirty="0">
              <a:solidFill>
                <a:schemeClr val="bg1"/>
              </a:solidFill>
              <a:ea typeface="Verdana" panose="020B0604030504040204" pitchFamily="34" charset="0"/>
              <a:cs typeface="Times New Roman"/>
            </a:endParaRPr>
          </a:p>
          <a:p>
            <a:pPr>
              <a:spcAft>
                <a:spcPts val="800"/>
              </a:spcAft>
            </a:pPr>
            <a:r>
              <a:rPr lang="fr-FR" sz="1150" b="1" u="sng" dirty="0">
                <a:solidFill>
                  <a:schemeClr val="accent2">
                    <a:lumMod val="75000"/>
                  </a:schemeClr>
                </a:solidFill>
                <a:ea typeface="Verdana" panose="020B0604030504040204" pitchFamily="34" charset="0"/>
                <a:cs typeface="Times New Roman" panose="02020603050405020304" pitchFamily="18" charset="0"/>
              </a:rPr>
              <a:t>L’acteur à l’origine de la mise en contact </a:t>
            </a:r>
            <a:r>
              <a:rPr lang="fr-FR" sz="1150" b="1" dirty="0">
                <a:solidFill>
                  <a:schemeClr val="accent2">
                    <a:lumMod val="75000"/>
                  </a:schemeClr>
                </a:solidFill>
                <a:ea typeface="Verdana" panose="020B0604030504040204" pitchFamily="34" charset="0"/>
                <a:cs typeface="Times New Roman" panose="02020603050405020304" pitchFamily="18" charset="0"/>
              </a:rPr>
              <a:t>: </a:t>
            </a:r>
          </a:p>
          <a:p>
            <a:pPr marL="285750" indent="-285750">
              <a:spcAft>
                <a:spcPts val="800"/>
              </a:spcAft>
              <a:buFont typeface="Arial" panose="020B0604020202020204" pitchFamily="34" charset="0"/>
              <a:buChar char="•"/>
            </a:pPr>
            <a:r>
              <a:rPr lang="fr-FR" sz="1150" dirty="0">
                <a:solidFill>
                  <a:schemeClr val="bg1"/>
                </a:solidFill>
                <a:ea typeface="Verdana" panose="020B0604030504040204" pitchFamily="34" charset="0"/>
                <a:cs typeface="Times New Roman"/>
              </a:rPr>
              <a:t>Conseiller/ Candidat</a:t>
            </a:r>
          </a:p>
          <a:p>
            <a:pPr>
              <a:spcAft>
                <a:spcPts val="800"/>
              </a:spcAft>
            </a:pPr>
            <a:r>
              <a:rPr lang="fr-FR" sz="1150" b="1" u="sng" dirty="0">
                <a:solidFill>
                  <a:schemeClr val="accent2">
                    <a:lumMod val="75000"/>
                  </a:schemeClr>
                </a:solidFill>
                <a:ea typeface="Verdana" panose="020B0604030504040204" pitchFamily="34" charset="0"/>
                <a:cs typeface="Times New Roman"/>
              </a:rPr>
              <a:t>La date de création </a:t>
            </a:r>
            <a:r>
              <a:rPr lang="fr-FR" sz="1150" dirty="0">
                <a:solidFill>
                  <a:schemeClr val="bg1"/>
                </a:solidFill>
                <a:ea typeface="Verdana" panose="020B0604030504040204" pitchFamily="34" charset="0"/>
                <a:cs typeface="Times New Roman"/>
              </a:rPr>
              <a:t>de la MEC</a:t>
            </a:r>
            <a:endParaRPr lang="fr-FR" sz="1150" dirty="0">
              <a:solidFill>
                <a:schemeClr val="bg1"/>
              </a:solidFill>
              <a:ea typeface="Verdana" panose="020B0604030504040204" pitchFamily="34" charset="0"/>
              <a:cs typeface="Times New Roman" panose="02020603050405020304" pitchFamily="18" charset="0"/>
            </a:endParaRPr>
          </a:p>
          <a:p>
            <a:pPr>
              <a:spcAft>
                <a:spcPts val="800"/>
              </a:spcAft>
            </a:pPr>
            <a:r>
              <a:rPr lang="fr-FR" sz="1150" b="1" u="sng" dirty="0">
                <a:solidFill>
                  <a:schemeClr val="accent2">
                    <a:lumMod val="75000"/>
                  </a:schemeClr>
                </a:solidFill>
                <a:ea typeface="Verdana" panose="020B0604030504040204" pitchFamily="34" charset="0"/>
                <a:cs typeface="Times New Roman"/>
              </a:rPr>
              <a:t>L’agence de création</a:t>
            </a:r>
            <a:r>
              <a:rPr lang="fr-FR" sz="1150" u="sng" dirty="0">
                <a:solidFill>
                  <a:schemeClr val="accent2">
                    <a:lumMod val="75000"/>
                  </a:schemeClr>
                </a:solidFill>
                <a:ea typeface="Verdana" panose="020B0604030504040204" pitchFamily="34" charset="0"/>
                <a:cs typeface="Times New Roman"/>
              </a:rPr>
              <a:t> de la </a:t>
            </a:r>
            <a:r>
              <a:rPr lang="fr-FR" sz="1150" dirty="0">
                <a:solidFill>
                  <a:schemeClr val="bg1"/>
                </a:solidFill>
                <a:ea typeface="Verdana" panose="020B0604030504040204" pitchFamily="34" charset="0"/>
                <a:cs typeface="Times New Roman"/>
              </a:rPr>
              <a:t>MEC</a:t>
            </a:r>
            <a:endParaRPr lang="fr-FR" sz="1150" dirty="0">
              <a:solidFill>
                <a:schemeClr val="bg1"/>
              </a:solidFill>
              <a:ea typeface="Verdana" panose="020B0604030504040204" pitchFamily="34" charset="0"/>
              <a:cs typeface="Times New Roman" panose="02020603050405020304" pitchFamily="18" charset="0"/>
            </a:endParaRPr>
          </a:p>
          <a:p>
            <a:pPr>
              <a:spcAft>
                <a:spcPts val="800"/>
              </a:spcAft>
            </a:pPr>
            <a:r>
              <a:rPr lang="fr-FR" sz="1150" b="1" u="sng" dirty="0">
                <a:solidFill>
                  <a:schemeClr val="accent2">
                    <a:lumMod val="75000"/>
                  </a:schemeClr>
                </a:solidFill>
                <a:effectLst/>
                <a:ea typeface="Verdana" panose="020B0604030504040204" pitchFamily="34" charset="0"/>
                <a:cs typeface="Times New Roman"/>
              </a:rPr>
              <a:t>Le candidat</a:t>
            </a:r>
            <a:r>
              <a:rPr lang="fr-FR" sz="1150" b="1" u="sng" dirty="0">
                <a:solidFill>
                  <a:schemeClr val="accent2">
                    <a:lumMod val="75000"/>
                  </a:schemeClr>
                </a:solidFill>
                <a:ea typeface="Verdana" panose="020B0604030504040204" pitchFamily="34" charset="0"/>
                <a:cs typeface="Times New Roman"/>
              </a:rPr>
              <a:t> :</a:t>
            </a:r>
            <a:endParaRPr lang="fr-FR" sz="1150" b="1" u="sng" dirty="0">
              <a:solidFill>
                <a:schemeClr val="accent2">
                  <a:lumMod val="75000"/>
                </a:schemeClr>
              </a:solidFill>
              <a:effectLst/>
              <a:ea typeface="Verdana" panose="020B060403050404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fr-FR" sz="1150" dirty="0">
                <a:solidFill>
                  <a:schemeClr val="bg1"/>
                </a:solidFill>
                <a:ea typeface="Verdana" panose="020B0604030504040204" pitchFamily="34" charset="0"/>
                <a:cs typeface="Times New Roman"/>
              </a:rPr>
              <a:t>Nom, Prénom, Identifiant</a:t>
            </a:r>
          </a:p>
          <a:p>
            <a:pPr>
              <a:spcAft>
                <a:spcPts val="800"/>
              </a:spcAft>
            </a:pPr>
            <a:r>
              <a:rPr lang="fr-FR" sz="1150" b="1" u="sng" dirty="0">
                <a:solidFill>
                  <a:schemeClr val="accent2">
                    <a:lumMod val="75000"/>
                  </a:schemeClr>
                </a:solidFill>
                <a:ea typeface="Verdana" panose="020B0604030504040204" pitchFamily="34" charset="0"/>
                <a:cs typeface="Times New Roman"/>
              </a:rPr>
              <a:t>La dernière action du candidat en ligne :</a:t>
            </a:r>
            <a:endParaRPr lang="fr-FR" sz="1150" dirty="0">
              <a:solidFill>
                <a:schemeClr val="accent2">
                  <a:lumMod val="75000"/>
                </a:schemeClr>
              </a:solidFill>
              <a:ea typeface="Verdana" panose="020B0604030504040204" pitchFamily="34" charset="0"/>
            </a:endParaRPr>
          </a:p>
          <a:p>
            <a:pPr marL="285750" indent="-285750">
              <a:spcAft>
                <a:spcPts val="800"/>
              </a:spcAft>
              <a:buFont typeface="Arial" panose="020B0604020202020204" pitchFamily="34" charset="0"/>
              <a:buChar char="•"/>
            </a:pPr>
            <a:r>
              <a:rPr lang="fr-FR" sz="1150" dirty="0">
                <a:solidFill>
                  <a:schemeClr val="bg1"/>
                </a:solidFill>
                <a:ea typeface="Verdana" panose="020B0604030504040204" pitchFamily="34" charset="0"/>
                <a:cs typeface="Times New Roman"/>
              </a:rPr>
              <a:t>Le détail de l’action du candidat</a:t>
            </a:r>
            <a:endParaRPr lang="fr-FR" sz="1150" dirty="0">
              <a:solidFill>
                <a:schemeClr val="bg1"/>
              </a:solidFill>
              <a:ea typeface="Verdana" panose="020B0604030504040204" pitchFamily="34" charset="0"/>
              <a:cs typeface="Times New Roman" panose="02020603050405020304" pitchFamily="18" charset="0"/>
            </a:endParaRPr>
          </a:p>
          <a:p>
            <a:pPr>
              <a:spcAft>
                <a:spcPts val="800"/>
              </a:spcAft>
            </a:pPr>
            <a:r>
              <a:rPr lang="fr-FR" sz="1150" b="1" u="sng" dirty="0">
                <a:solidFill>
                  <a:schemeClr val="accent2">
                    <a:lumMod val="75000"/>
                  </a:schemeClr>
                </a:solidFill>
                <a:effectLst/>
                <a:ea typeface="Verdana" panose="020B0604030504040204" pitchFamily="34" charset="0"/>
                <a:cs typeface="Times New Roman" panose="02020603050405020304" pitchFamily="18" charset="0"/>
              </a:rPr>
              <a:t>Le résultat : </a:t>
            </a:r>
            <a:endParaRPr lang="fr-FR" sz="1150" b="1" u="sng" dirty="0">
              <a:solidFill>
                <a:schemeClr val="bg1"/>
              </a:solidFill>
              <a:effectLst/>
              <a:ea typeface="Verdana" panose="020B0604030504040204" pitchFamily="34" charset="0"/>
              <a:cs typeface="Times New Roman" panose="02020603050405020304" pitchFamily="18" charset="0"/>
            </a:endParaRPr>
          </a:p>
          <a:p>
            <a:pPr marL="285750" indent="-285750">
              <a:buFont typeface="Arial" panose="020B0604020202020204" pitchFamily="34" charset="0"/>
              <a:buChar char="•"/>
            </a:pPr>
            <a:r>
              <a:rPr lang="fr-FR" sz="1150" dirty="0">
                <a:solidFill>
                  <a:schemeClr val="bg1"/>
                </a:solidFill>
                <a:ea typeface="Verdana" panose="020B0604030504040204" pitchFamily="34" charset="0"/>
                <a:cs typeface="Times New Roman"/>
              </a:rPr>
              <a:t>Accepté</a:t>
            </a:r>
          </a:p>
          <a:p>
            <a:pPr marL="285750" indent="-285750">
              <a:buFont typeface="Arial" panose="020B0604020202020204" pitchFamily="34" charset="0"/>
              <a:buChar char="•"/>
            </a:pPr>
            <a:r>
              <a:rPr lang="fr-FR" sz="1150" dirty="0">
                <a:solidFill>
                  <a:schemeClr val="bg1"/>
                </a:solidFill>
                <a:ea typeface="Verdana" panose="020B0604030504040204" pitchFamily="34" charset="0"/>
                <a:cs typeface="Times New Roman"/>
              </a:rPr>
              <a:t>Différé : plusieurs motifs disponibles</a:t>
            </a:r>
          </a:p>
          <a:p>
            <a:pPr marL="285750" indent="-285750">
              <a:buFont typeface="Arial" panose="020B0604020202020204" pitchFamily="34" charset="0"/>
              <a:buChar char="•"/>
            </a:pPr>
            <a:r>
              <a:rPr lang="fr-FR" sz="1150" dirty="0">
                <a:solidFill>
                  <a:schemeClr val="bg1"/>
                </a:solidFill>
                <a:ea typeface="Verdana" panose="020B0604030504040204" pitchFamily="34" charset="0"/>
                <a:cs typeface="Times New Roman"/>
              </a:rPr>
              <a:t>Refus  : plusieurs motifs disponibles. </a:t>
            </a:r>
          </a:p>
          <a:p>
            <a:r>
              <a:rPr lang="fr-FR" sz="1150" dirty="0">
                <a:solidFill>
                  <a:schemeClr val="bg1"/>
                </a:solidFill>
                <a:ea typeface="Verdana" panose="020B0604030504040204" pitchFamily="34" charset="0"/>
                <a:cs typeface="Times New Roman"/>
              </a:rPr>
              <a:t>Le motif renseigné permet de mener les actions appropriées par le CDE et/ou le CDDE.</a:t>
            </a:r>
          </a:p>
        </p:txBody>
      </p:sp>
      <p:pic>
        <p:nvPicPr>
          <p:cNvPr id="15" name="Image 14">
            <a:extLst>
              <a:ext uri="{FF2B5EF4-FFF2-40B4-BE49-F238E27FC236}">
                <a16:creationId xmlns:a16="http://schemas.microsoft.com/office/drawing/2014/main" id="{41A14455-FBE6-EBC3-307B-547DD64E88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5126" y="1541391"/>
            <a:ext cx="6667239" cy="482593"/>
          </a:xfrm>
          <a:prstGeom prst="rect">
            <a:avLst/>
          </a:prstGeom>
        </p:spPr>
      </p:pic>
      <p:sp>
        <p:nvSpPr>
          <p:cNvPr id="19" name="Organigramme : Connecteur 18">
            <a:extLst>
              <a:ext uri="{FF2B5EF4-FFF2-40B4-BE49-F238E27FC236}">
                <a16:creationId xmlns:a16="http://schemas.microsoft.com/office/drawing/2014/main" id="{61C56EFB-A4C0-EA8E-7486-809A9163CB83}"/>
              </a:ext>
            </a:extLst>
          </p:cNvPr>
          <p:cNvSpPr/>
          <p:nvPr/>
        </p:nvSpPr>
        <p:spPr>
          <a:xfrm>
            <a:off x="1342635" y="1144241"/>
            <a:ext cx="341955" cy="32904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20" name="Rectangle à coins arrondis 13">
            <a:extLst>
              <a:ext uri="{FF2B5EF4-FFF2-40B4-BE49-F238E27FC236}">
                <a16:creationId xmlns:a16="http://schemas.microsoft.com/office/drawing/2014/main" id="{6B030D00-E557-CCA8-4B93-D4CE3AD4238D}"/>
              </a:ext>
            </a:extLst>
          </p:cNvPr>
          <p:cNvSpPr/>
          <p:nvPr/>
        </p:nvSpPr>
        <p:spPr>
          <a:xfrm>
            <a:off x="1576795" y="2092094"/>
            <a:ext cx="6667239" cy="4708205"/>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217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26</a:t>
            </a:fld>
            <a:endParaRPr lang="fr-FR"/>
          </a:p>
        </p:txBody>
      </p:sp>
      <p:sp>
        <p:nvSpPr>
          <p:cNvPr id="3" name="ZoneTexte 2"/>
          <p:cNvSpPr txBox="1"/>
          <p:nvPr/>
        </p:nvSpPr>
        <p:spPr>
          <a:xfrm>
            <a:off x="972704" y="842191"/>
            <a:ext cx="10793923" cy="338554"/>
          </a:xfrm>
          <a:prstGeom prst="rect">
            <a:avLst/>
          </a:prstGeom>
          <a:solidFill>
            <a:schemeClr val="accent1">
              <a:lumMod val="20000"/>
              <a:lumOff val="80000"/>
            </a:schemeClr>
          </a:solidFill>
        </p:spPr>
        <p:txBody>
          <a:bodyPr wrap="square" rtlCol="0">
            <a:spAutoFit/>
          </a:bodyPr>
          <a:lstStyle/>
          <a:p>
            <a:r>
              <a:rPr lang="fr-FR" sz="1600" b="1" dirty="0">
                <a:solidFill>
                  <a:schemeClr val="accent2">
                    <a:lumMod val="75000"/>
                  </a:schemeClr>
                </a:solidFill>
                <a:ea typeface="Verdana" panose="020B0604030504040204" pitchFamily="34" charset="0"/>
              </a:rPr>
              <a:t>Renseigner</a:t>
            </a:r>
            <a:r>
              <a:rPr lang="fr-FR" sz="1600" dirty="0">
                <a:solidFill>
                  <a:schemeClr val="accent2">
                    <a:lumMod val="75000"/>
                  </a:schemeClr>
                </a:solidFill>
                <a:ea typeface="Verdana" panose="020B0604030504040204" pitchFamily="34" charset="0"/>
              </a:rPr>
              <a:t> </a:t>
            </a:r>
            <a:r>
              <a:rPr lang="fr-FR" sz="1600" dirty="0">
                <a:solidFill>
                  <a:schemeClr val="bg2"/>
                </a:solidFill>
                <a:ea typeface="Verdana" panose="020B0604030504040204" pitchFamily="34" charset="0"/>
              </a:rPr>
              <a:t>le résultat de la candidature </a:t>
            </a:r>
          </a:p>
        </p:txBody>
      </p:sp>
      <p:sp>
        <p:nvSpPr>
          <p:cNvPr id="7" name="ZoneTexte 6"/>
          <p:cNvSpPr txBox="1"/>
          <p:nvPr/>
        </p:nvSpPr>
        <p:spPr>
          <a:xfrm>
            <a:off x="8325487" y="1332956"/>
            <a:ext cx="3441140" cy="4162678"/>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fr-FR" sz="1150" b="1" u="sng" dirty="0">
                <a:solidFill>
                  <a:schemeClr val="accent2">
                    <a:lumMod val="75000"/>
                  </a:schemeClr>
                </a:solidFill>
                <a:ea typeface="Verdana" panose="020B0604030504040204" pitchFamily="34" charset="0"/>
              </a:rPr>
              <a:t>Pour enregistrer le résultat de la mise en contact</a:t>
            </a:r>
            <a:r>
              <a:rPr lang="fr-FR" sz="1150" dirty="0">
                <a:solidFill>
                  <a:schemeClr val="accent2">
                    <a:lumMod val="75000"/>
                  </a:schemeClr>
                </a:solidFill>
                <a:ea typeface="Verdana" panose="020B0604030504040204" pitchFamily="34" charset="0"/>
              </a:rPr>
              <a:t>, </a:t>
            </a:r>
            <a:r>
              <a:rPr lang="fr-FR" sz="1150" dirty="0">
                <a:solidFill>
                  <a:schemeClr val="bg1"/>
                </a:solidFill>
                <a:ea typeface="Verdana" panose="020B0604030504040204" pitchFamily="34" charset="0"/>
              </a:rPr>
              <a:t>en cliquant sur « l’œil » le conseiller dispose d’un tableau comparatif d’aide à la décision ou au conseil pour porter une négociation. Il consulte le profil de l’offre et celui du candidat mentionnant les écarts sur différents items pour confirmer le positionnement d’un candidat, l’infirmer ou proposer une mesure d’adaptation.</a:t>
            </a:r>
          </a:p>
          <a:p>
            <a:endParaRPr lang="fr-FR" sz="1150" dirty="0">
              <a:solidFill>
                <a:schemeClr val="bg1"/>
              </a:solidFill>
              <a:ea typeface="Verdana" panose="020B0604030504040204" pitchFamily="34" charset="0"/>
            </a:endParaRPr>
          </a:p>
          <a:p>
            <a:r>
              <a:rPr lang="fr-FR" sz="1150" b="1" u="sng" dirty="0">
                <a:solidFill>
                  <a:schemeClr val="bg1"/>
                </a:solidFill>
                <a:ea typeface="Verdana" panose="020B0604030504040204" pitchFamily="34" charset="0"/>
              </a:rPr>
              <a:t>Dans l’exemple ci-contre</a:t>
            </a:r>
            <a:r>
              <a:rPr lang="fr-FR" sz="1150" u="sng" dirty="0">
                <a:solidFill>
                  <a:schemeClr val="bg1"/>
                </a:solidFill>
                <a:ea typeface="Verdana" panose="020B0604030504040204" pitchFamily="34" charset="0"/>
              </a:rPr>
              <a:t> </a:t>
            </a:r>
            <a:r>
              <a:rPr lang="fr-FR" sz="1150" dirty="0">
                <a:solidFill>
                  <a:schemeClr val="bg1"/>
                </a:solidFill>
                <a:ea typeface="Verdana" panose="020B0604030504040204" pitchFamily="34" charset="0"/>
              </a:rPr>
              <a:t>: suite à une proposition d’offre réalisée par un conseiller  pour échanger avec le recruteur il analyse : la cohérence entre l’intitulé du poste, le lieu de travail, la formation, le type de contrat, la durée hebdomadaire de l’offre et du profil du candidat. Ici, 5 champs sur 6 correspondent. </a:t>
            </a:r>
            <a:r>
              <a:rPr lang="fr-FR" sz="1150" dirty="0">
                <a:solidFill>
                  <a:schemeClr val="accent2">
                    <a:lumMod val="75000"/>
                  </a:schemeClr>
                </a:solidFill>
                <a:ea typeface="Verdana" panose="020B0604030504040204" pitchFamily="34" charset="0"/>
              </a:rPr>
              <a:t>La consultation plus détaillée de l’offre d’emploi et du profil avant un échange avec le candidat est nécessaire. </a:t>
            </a:r>
            <a:r>
              <a:rPr lang="fr-FR" sz="1150" dirty="0">
                <a:solidFill>
                  <a:schemeClr val="bg1"/>
                </a:solidFill>
                <a:ea typeface="Verdana" panose="020B0604030504040204" pitchFamily="34" charset="0"/>
              </a:rPr>
              <a:t>Le questionnement va porter sur le type de contrat souhaité par le candidat (CDI) et le poste (CDD de 2 </a:t>
            </a:r>
            <a:r>
              <a:rPr lang="fr-FR" sz="1150" dirty="0">
                <a:solidFill>
                  <a:schemeClr val="bg1"/>
                </a:solidFill>
              </a:rPr>
              <a:t>mois) </a:t>
            </a:r>
          </a:p>
        </p:txBody>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926" y="1968148"/>
            <a:ext cx="7462577" cy="589997"/>
          </a:xfrm>
          <a:prstGeom prst="rect">
            <a:avLst/>
          </a:prstGeom>
        </p:spPr>
      </p:pic>
      <p:sp>
        <p:nvSpPr>
          <p:cNvPr id="17" name="Organigramme : Connecteur 16"/>
          <p:cNvSpPr/>
          <p:nvPr/>
        </p:nvSpPr>
        <p:spPr>
          <a:xfrm>
            <a:off x="7336344" y="1998509"/>
            <a:ext cx="457200" cy="457200"/>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926" y="3018302"/>
            <a:ext cx="7462577" cy="2237783"/>
          </a:xfrm>
          <a:prstGeom prst="rect">
            <a:avLst/>
          </a:prstGeom>
          <a:ln>
            <a:noFill/>
          </a:ln>
          <a:effectLst>
            <a:outerShdw blurRad="190500" algn="tl" rotWithShape="0">
              <a:srgbClr val="000000">
                <a:alpha val="70000"/>
              </a:srgbClr>
            </a:outerShdw>
          </a:effectLst>
        </p:spPr>
      </p:pic>
      <p:sp>
        <p:nvSpPr>
          <p:cNvPr id="13" name="Rectangle 12"/>
          <p:cNvSpPr/>
          <p:nvPr/>
        </p:nvSpPr>
        <p:spPr>
          <a:xfrm>
            <a:off x="5752095" y="1998509"/>
            <a:ext cx="1501234" cy="518558"/>
          </a:xfrm>
          <a:prstGeom prst="rect">
            <a:avLst/>
          </a:prstGeom>
          <a:solidFill>
            <a:srgbClr val="E5E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courbée vers la gauche 21"/>
          <p:cNvSpPr/>
          <p:nvPr/>
        </p:nvSpPr>
        <p:spPr>
          <a:xfrm>
            <a:off x="7798928" y="2185756"/>
            <a:ext cx="332552" cy="18198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Image 7">
            <a:extLst>
              <a:ext uri="{FF2B5EF4-FFF2-40B4-BE49-F238E27FC236}">
                <a16:creationId xmlns:a16="http://schemas.microsoft.com/office/drawing/2014/main" id="{6D07EC74-FE24-76A9-D653-B27D8C6F6B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926" y="1319053"/>
            <a:ext cx="7462577" cy="510787"/>
          </a:xfrm>
          <a:prstGeom prst="rect">
            <a:avLst/>
          </a:prstGeom>
        </p:spPr>
      </p:pic>
      <p:sp>
        <p:nvSpPr>
          <p:cNvPr id="5" name="Titre 6">
            <a:extLst>
              <a:ext uri="{FF2B5EF4-FFF2-40B4-BE49-F238E27FC236}">
                <a16:creationId xmlns:a16="http://schemas.microsoft.com/office/drawing/2014/main" id="{4D47E03D-CDC5-E147-9207-92755ACF7168}"/>
              </a:ext>
            </a:extLst>
          </p:cNvPr>
          <p:cNvSpPr txBox="1">
            <a:spLocks/>
          </p:cNvSpPr>
          <p:nvPr/>
        </p:nvSpPr>
        <p:spPr>
          <a:xfrm>
            <a:off x="972703" y="181822"/>
            <a:ext cx="10793923"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Visualiser toutes les Mises en Contact     2/4</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1372937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2FE2C9B-2640-AEE1-3902-DD8E682796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153" y="1395390"/>
            <a:ext cx="6173984" cy="538295"/>
          </a:xfrm>
          <a:prstGeom prst="rect">
            <a:avLst/>
          </a:prstGeom>
        </p:spPr>
      </p:pic>
      <p:sp>
        <p:nvSpPr>
          <p:cNvPr id="2" name="Espace réservé du numéro de diapositive 1"/>
          <p:cNvSpPr>
            <a:spLocks noGrp="1"/>
          </p:cNvSpPr>
          <p:nvPr>
            <p:ph type="sldNum" sz="quarter" idx="12"/>
          </p:nvPr>
        </p:nvSpPr>
        <p:spPr/>
        <p:txBody>
          <a:bodyPr/>
          <a:lstStyle/>
          <a:p>
            <a:fld id="{C814DB2B-3EFD-4766-A6C9-C9A5E84D2897}" type="slidenum">
              <a:rPr lang="fr-FR" smtClean="0"/>
              <a:t>27</a:t>
            </a:fld>
            <a:endParaRPr lang="fr-FR"/>
          </a:p>
        </p:txBody>
      </p:sp>
      <p:sp>
        <p:nvSpPr>
          <p:cNvPr id="3" name="ZoneTexte 2"/>
          <p:cNvSpPr txBox="1"/>
          <p:nvPr/>
        </p:nvSpPr>
        <p:spPr>
          <a:xfrm>
            <a:off x="1066800" y="801934"/>
            <a:ext cx="10868582" cy="338554"/>
          </a:xfrm>
          <a:prstGeom prst="rect">
            <a:avLst/>
          </a:prstGeom>
          <a:solidFill>
            <a:schemeClr val="accent1">
              <a:lumMod val="20000"/>
              <a:lumOff val="80000"/>
            </a:schemeClr>
          </a:solidFill>
        </p:spPr>
        <p:txBody>
          <a:bodyPr wrap="square" rtlCol="0">
            <a:spAutoFit/>
          </a:bodyPr>
          <a:lstStyle/>
          <a:p>
            <a:r>
              <a:rPr lang="fr-FR" sz="1600" b="1" dirty="0">
                <a:solidFill>
                  <a:schemeClr val="accent2">
                    <a:lumMod val="75000"/>
                  </a:schemeClr>
                </a:solidFill>
                <a:ea typeface="Verdana" panose="020B0604030504040204" pitchFamily="34" charset="0"/>
              </a:rPr>
              <a:t>Renseigner </a:t>
            </a:r>
            <a:r>
              <a:rPr lang="fr-FR" sz="1600" dirty="0">
                <a:solidFill>
                  <a:schemeClr val="bg2"/>
                </a:solidFill>
                <a:ea typeface="Verdana" panose="020B0604030504040204" pitchFamily="34" charset="0"/>
              </a:rPr>
              <a:t>le résultat de la candidature </a:t>
            </a:r>
          </a:p>
        </p:txBody>
      </p:sp>
      <p:sp>
        <p:nvSpPr>
          <p:cNvPr id="7" name="ZoneTexte 6"/>
          <p:cNvSpPr txBox="1"/>
          <p:nvPr/>
        </p:nvSpPr>
        <p:spPr>
          <a:xfrm>
            <a:off x="8037628" y="1210036"/>
            <a:ext cx="3905736" cy="483209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fr-FR" sz="1100" dirty="0">
                <a:solidFill>
                  <a:schemeClr val="bg1"/>
                </a:solidFill>
                <a:ea typeface="Verdana" panose="020B0604030504040204" pitchFamily="34" charset="0"/>
              </a:rPr>
              <a:t>Pour renseigner le résultat de la candidature : </a:t>
            </a:r>
            <a:r>
              <a:rPr lang="fr-FR" sz="1100" b="1" dirty="0">
                <a:solidFill>
                  <a:schemeClr val="bg1"/>
                </a:solidFill>
                <a:ea typeface="Verdana" panose="020B0604030504040204" pitchFamily="34" charset="0"/>
              </a:rPr>
              <a:t>le conseiller consulte la «</a:t>
            </a:r>
            <a:r>
              <a:rPr lang="fr-FR" sz="1100" b="1" dirty="0">
                <a:solidFill>
                  <a:schemeClr val="accent2">
                    <a:lumMod val="75000"/>
                  </a:schemeClr>
                </a:solidFill>
                <a:ea typeface="Verdana" panose="020B0604030504040204" pitchFamily="34" charset="0"/>
              </a:rPr>
              <a:t> dernière action du candidat en ligne »  et agit :</a:t>
            </a:r>
          </a:p>
          <a:p>
            <a:endParaRPr lang="fr-FR" sz="1100" b="1" dirty="0">
              <a:solidFill>
                <a:schemeClr val="bg1"/>
              </a:solidFill>
              <a:ea typeface="Verdana" panose="020B0604030504040204" pitchFamily="34" charset="0"/>
            </a:endParaRPr>
          </a:p>
          <a:p>
            <a:pPr marL="228600" indent="-228600">
              <a:buAutoNum type="arabicPeriod"/>
            </a:pPr>
            <a:r>
              <a:rPr lang="fr-FR" sz="1100" dirty="0">
                <a:solidFill>
                  <a:schemeClr val="bg1"/>
                </a:solidFill>
                <a:ea typeface="Verdana" panose="020B0604030504040204" pitchFamily="34" charset="0"/>
              </a:rPr>
              <a:t>s’assure du profil offre et profil candidat en cas de refus du candidat et du motif. </a:t>
            </a:r>
          </a:p>
          <a:p>
            <a:pPr marL="228600" indent="-228600">
              <a:buAutoNum type="arabicPeriod"/>
            </a:pPr>
            <a:r>
              <a:rPr lang="fr-FR" sz="1100" b="1" dirty="0">
                <a:solidFill>
                  <a:schemeClr val="accent2">
                    <a:lumMod val="75000"/>
                  </a:schemeClr>
                </a:solidFill>
                <a:ea typeface="Verdana" panose="020B0604030504040204" pitchFamily="34" charset="0"/>
              </a:rPr>
              <a:t>contacte le candidat pour :</a:t>
            </a:r>
          </a:p>
          <a:p>
            <a:pPr lvl="1"/>
            <a:r>
              <a:rPr lang="fr-FR" sz="1100" dirty="0">
                <a:solidFill>
                  <a:schemeClr val="bg1"/>
                </a:solidFill>
                <a:ea typeface="Verdana" panose="020B0604030504040204" pitchFamily="34" charset="0"/>
              </a:rPr>
              <a:t>Demande des précisions suite à son action ou inaction en ligne</a:t>
            </a:r>
          </a:p>
          <a:p>
            <a:pPr lvl="1"/>
            <a:r>
              <a:rPr lang="fr-FR" sz="1100" dirty="0">
                <a:solidFill>
                  <a:schemeClr val="bg1"/>
                </a:solidFill>
                <a:ea typeface="Verdana" panose="020B0604030504040204" pitchFamily="34" charset="0"/>
              </a:rPr>
              <a:t>Demande et conseil de mise à jour de son profil candidat en ligne sur son espace candidat/personnel (avec son conseiller référent si besoin)</a:t>
            </a:r>
          </a:p>
          <a:p>
            <a:endParaRPr lang="fr-FR" sz="1100" b="1" dirty="0">
              <a:solidFill>
                <a:schemeClr val="bg1"/>
              </a:solidFill>
              <a:ea typeface="Verdana" panose="020B0604030504040204" pitchFamily="34" charset="0"/>
            </a:endParaRPr>
          </a:p>
          <a:p>
            <a:r>
              <a:rPr lang="fr-FR" sz="1100" b="1" dirty="0">
                <a:solidFill>
                  <a:schemeClr val="bg1"/>
                </a:solidFill>
                <a:ea typeface="Verdana" panose="020B0604030504040204" pitchFamily="34" charset="0"/>
              </a:rPr>
              <a:t>Les différentes actions du candidat depuis son espace personnel :</a:t>
            </a:r>
          </a:p>
          <a:p>
            <a:pPr marL="228600" indent="-228600">
              <a:buAutoNum type="arabicPeriod"/>
            </a:pPr>
            <a:r>
              <a:rPr lang="fr-FR" sz="1100" dirty="0">
                <a:solidFill>
                  <a:schemeClr val="bg1"/>
                </a:solidFill>
                <a:ea typeface="Verdana" panose="020B0604030504040204" pitchFamily="34" charset="0"/>
              </a:rPr>
              <a:t>Lire la mise en contact</a:t>
            </a:r>
          </a:p>
          <a:p>
            <a:pPr marL="228600" indent="-228600">
              <a:buAutoNum type="arabicPeriod"/>
            </a:pPr>
            <a:r>
              <a:rPr lang="fr-FR" sz="1100" dirty="0">
                <a:solidFill>
                  <a:schemeClr val="bg1"/>
                </a:solidFill>
                <a:ea typeface="Verdana" panose="020B0604030504040204" pitchFamily="34" charset="0"/>
              </a:rPr>
              <a:t>Postuler en ligne</a:t>
            </a:r>
          </a:p>
          <a:p>
            <a:pPr marL="228600" indent="-228600">
              <a:buAutoNum type="arabicPeriod"/>
            </a:pPr>
            <a:r>
              <a:rPr lang="fr-FR" sz="1100" dirty="0">
                <a:solidFill>
                  <a:schemeClr val="bg1"/>
                </a:solidFill>
                <a:ea typeface="Verdana" panose="020B0604030504040204" pitchFamily="34" charset="0"/>
              </a:rPr>
              <a:t>Déclarer être intéressé</a:t>
            </a:r>
            <a:endParaRPr lang="fr-FR" sz="1100" dirty="0">
              <a:solidFill>
                <a:srgbClr val="FF0000"/>
              </a:solidFill>
              <a:ea typeface="Verdana" panose="020B0604030504040204" pitchFamily="34" charset="0"/>
            </a:endParaRPr>
          </a:p>
          <a:p>
            <a:pPr marL="228600" indent="-228600">
              <a:buAutoNum type="arabicPeriod" startAt="2"/>
            </a:pPr>
            <a:r>
              <a:rPr lang="fr-FR" sz="1100" dirty="0">
                <a:solidFill>
                  <a:schemeClr val="bg1"/>
                </a:solidFill>
                <a:ea typeface="Verdana" panose="020B0604030504040204" pitchFamily="34" charset="0"/>
              </a:rPr>
              <a:t>Déclarer ne pas être intéressé : ce qui revient à refuser et nécessite de donner le motif de refus parmi les choix suivants :</a:t>
            </a:r>
          </a:p>
          <a:p>
            <a:r>
              <a:rPr lang="fr-FR" sz="1100" dirty="0">
                <a:solidFill>
                  <a:schemeClr val="bg1"/>
                </a:solidFill>
                <a:ea typeface="Verdana" panose="020B0604030504040204" pitchFamily="34" charset="0"/>
              </a:rPr>
              <a:t>Le métier ne correspondant pas/plus à ma recherche / le lieux de travail est trop éloigné / le salaire proposé ne correspond pas à mes attentes / les conditions de travail ne correspondent pas à mes attentes/ je ne possède pas l’expérience-qualification requises / autres.</a:t>
            </a:r>
            <a:endParaRPr lang="fr-FR" sz="1100" b="1" dirty="0">
              <a:solidFill>
                <a:schemeClr val="bg1"/>
              </a:solidFill>
              <a:ea typeface="Verdana" panose="020B0604030504040204" pitchFamily="34" charset="0"/>
            </a:endParaRPr>
          </a:p>
        </p:txBody>
      </p:sp>
      <p:sp>
        <p:nvSpPr>
          <p:cNvPr id="11" name="Rectangle 10"/>
          <p:cNvSpPr/>
          <p:nvPr/>
        </p:nvSpPr>
        <p:spPr>
          <a:xfrm>
            <a:off x="4512411" y="2828014"/>
            <a:ext cx="1239685" cy="148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5095948" y="1321189"/>
            <a:ext cx="731520" cy="66947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241" y="2013507"/>
            <a:ext cx="7373944" cy="4312794"/>
          </a:xfrm>
          <a:prstGeom prst="rect">
            <a:avLst/>
          </a:prstGeom>
        </p:spPr>
      </p:pic>
      <p:sp>
        <p:nvSpPr>
          <p:cNvPr id="16" name="Flèche courbée vers la gauche 15"/>
          <p:cNvSpPr/>
          <p:nvPr/>
        </p:nvSpPr>
        <p:spPr>
          <a:xfrm>
            <a:off x="5827468" y="1619794"/>
            <a:ext cx="268532" cy="1619795"/>
          </a:xfrm>
          <a:prstGeom prst="curvedLeftArrow">
            <a:avLst>
              <a:gd name="adj1" fmla="val 25000"/>
              <a:gd name="adj2" fmla="val 50000"/>
              <a:gd name="adj3" fmla="val 28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 name="Titre 6">
            <a:extLst>
              <a:ext uri="{FF2B5EF4-FFF2-40B4-BE49-F238E27FC236}">
                <a16:creationId xmlns:a16="http://schemas.microsoft.com/office/drawing/2014/main" id="{1C0F272C-FABB-9A88-C719-042F6757B96B}"/>
              </a:ext>
            </a:extLst>
          </p:cNvPr>
          <p:cNvSpPr txBox="1">
            <a:spLocks/>
          </p:cNvSpPr>
          <p:nvPr/>
        </p:nvSpPr>
        <p:spPr>
          <a:xfrm>
            <a:off x="972704" y="160784"/>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Visualiser toutes les Mises en Contact     3/4</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313963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D0F9BB-C573-2072-1495-0B39DBAED3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990" y="1563038"/>
            <a:ext cx="6135110" cy="483593"/>
          </a:xfrm>
          <a:prstGeom prst="rect">
            <a:avLst/>
          </a:prstGeom>
        </p:spPr>
      </p:pic>
      <p:sp>
        <p:nvSpPr>
          <p:cNvPr id="2" name="Espace réservé du numéro de diapositive 1"/>
          <p:cNvSpPr>
            <a:spLocks noGrp="1"/>
          </p:cNvSpPr>
          <p:nvPr>
            <p:ph type="sldNum" sz="quarter" idx="12"/>
          </p:nvPr>
        </p:nvSpPr>
        <p:spPr/>
        <p:txBody>
          <a:bodyPr/>
          <a:lstStyle/>
          <a:p>
            <a:fld id="{C814DB2B-3EFD-4766-A6C9-C9A5E84D2897}" type="slidenum">
              <a:rPr lang="fr-FR" smtClean="0"/>
              <a:t>28</a:t>
            </a:fld>
            <a:endParaRPr lang="fr-FR"/>
          </a:p>
        </p:txBody>
      </p:sp>
      <p:pic>
        <p:nvPicPr>
          <p:cNvPr id="10" name="Image 9"/>
          <p:cNvPicPr/>
          <p:nvPr/>
        </p:nvPicPr>
        <p:blipFill>
          <a:blip r:embed="rId3" cstate="email">
            <a:extLst>
              <a:ext uri="{28A0092B-C50C-407E-A947-70E740481C1C}">
                <a14:useLocalDpi xmlns:a14="http://schemas.microsoft.com/office/drawing/2010/main"/>
              </a:ext>
            </a:extLst>
          </a:blip>
          <a:stretch>
            <a:fillRect/>
          </a:stretch>
        </p:blipFill>
        <p:spPr>
          <a:xfrm>
            <a:off x="3712058" y="2902425"/>
            <a:ext cx="2819042" cy="2106828"/>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8016490" y="1573047"/>
            <a:ext cx="3779520" cy="3808735"/>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fr-FR" sz="1150" b="1" u="sng" dirty="0">
                <a:solidFill>
                  <a:schemeClr val="bg1"/>
                </a:solidFill>
                <a:ea typeface="Verdana" panose="020B0604030504040204" pitchFamily="34" charset="0"/>
              </a:rPr>
              <a:t>Pour enregistrer le résultat de la mise en contact</a:t>
            </a:r>
            <a:r>
              <a:rPr lang="fr-FR" sz="1150" dirty="0">
                <a:solidFill>
                  <a:schemeClr val="bg1"/>
                </a:solidFill>
                <a:ea typeface="Verdana" panose="020B0604030504040204" pitchFamily="34" charset="0"/>
              </a:rPr>
              <a:t>, en cliquant sur « l’œil » le conseiller </a:t>
            </a:r>
            <a:r>
              <a:rPr lang="fr-FR" sz="1150" b="1" dirty="0">
                <a:solidFill>
                  <a:schemeClr val="bg1"/>
                </a:solidFill>
                <a:ea typeface="Verdana" panose="020B0604030504040204" pitchFamily="34" charset="0"/>
              </a:rPr>
              <a:t>dispose d’une liste pour renseigner la décision de l’employeur</a:t>
            </a:r>
            <a:r>
              <a:rPr lang="fr-FR" sz="1150" dirty="0">
                <a:solidFill>
                  <a:schemeClr val="bg1"/>
                </a:solidFill>
                <a:ea typeface="Verdana" panose="020B0604030504040204" pitchFamily="34" charset="0"/>
              </a:rPr>
              <a:t> sur les candidatures dans la colonne « résultat » et ce lors des 3 temps du suivi d’offre (slide 3).</a:t>
            </a:r>
          </a:p>
          <a:p>
            <a:endParaRPr lang="fr-FR" sz="1150" dirty="0">
              <a:solidFill>
                <a:schemeClr val="bg1"/>
              </a:solidFill>
              <a:ea typeface="Verdana" panose="020B0604030504040204" pitchFamily="34" charset="0"/>
            </a:endParaRPr>
          </a:p>
          <a:p>
            <a:r>
              <a:rPr lang="fr-FR" sz="1150" b="1" dirty="0">
                <a:solidFill>
                  <a:schemeClr val="bg1"/>
                </a:solidFill>
                <a:ea typeface="Verdana" panose="020B0604030504040204" pitchFamily="34" charset="0"/>
              </a:rPr>
              <a:t>En fonction du nombre de candidature refusée, il questionne l’employeur, analyse le besoin et réajuste le profil de l’offre avec l’employeur pour l’envoi de candidatures plus adaptée.</a:t>
            </a:r>
          </a:p>
          <a:p>
            <a:endParaRPr lang="fr-FR" sz="1150" b="1" dirty="0">
              <a:solidFill>
                <a:schemeClr val="bg1"/>
              </a:solidFill>
              <a:ea typeface="Verdana" panose="020B0604030504040204" pitchFamily="34" charset="0"/>
            </a:endParaRPr>
          </a:p>
          <a:p>
            <a:r>
              <a:rPr lang="fr-FR" sz="1150" b="1" dirty="0">
                <a:solidFill>
                  <a:schemeClr val="accent2">
                    <a:lumMod val="75000"/>
                  </a:schemeClr>
                </a:solidFill>
                <a:ea typeface="Verdana" panose="020B0604030504040204" pitchFamily="34" charset="0"/>
              </a:rPr>
              <a:t>Le conseiller négocie le nombre de candidatures à lui adresser, les modalités, et l’enregistre dans le suivi d’offre pour une nouvelle publication dans le « quota de Mer ».</a:t>
            </a:r>
          </a:p>
          <a:p>
            <a:endParaRPr lang="fr-FR" sz="1150" dirty="0">
              <a:solidFill>
                <a:schemeClr val="bg1"/>
              </a:solidFill>
              <a:ea typeface="Verdana" panose="020B0604030504040204" pitchFamily="34" charset="0"/>
            </a:endParaRPr>
          </a:p>
          <a:p>
            <a:r>
              <a:rPr lang="fr-FR" sz="1150" dirty="0">
                <a:solidFill>
                  <a:schemeClr val="accent2">
                    <a:lumMod val="75000"/>
                  </a:schemeClr>
                </a:solidFill>
                <a:ea typeface="Verdana" panose="020B0604030504040204" pitchFamily="34" charset="0"/>
              </a:rPr>
              <a:t>Il </a:t>
            </a:r>
            <a:r>
              <a:rPr lang="fr-FR" sz="1150" b="1" dirty="0">
                <a:solidFill>
                  <a:schemeClr val="accent2">
                    <a:lumMod val="75000"/>
                  </a:schemeClr>
                </a:solidFill>
                <a:ea typeface="Verdana" panose="020B0604030504040204" pitchFamily="34" charset="0"/>
              </a:rPr>
              <a:t>veille également au délai de traitement des candidatures </a:t>
            </a:r>
            <a:r>
              <a:rPr lang="fr-FR" sz="1150" dirty="0">
                <a:solidFill>
                  <a:schemeClr val="bg1"/>
                </a:solidFill>
                <a:ea typeface="Verdana" panose="020B0604030504040204" pitchFamily="34" charset="0"/>
              </a:rPr>
              <a:t>adressées </a:t>
            </a:r>
            <a:r>
              <a:rPr lang="fr-FR" sz="1150" u="sng" dirty="0">
                <a:solidFill>
                  <a:schemeClr val="bg1"/>
                </a:solidFill>
                <a:ea typeface="Verdana" panose="020B0604030504040204" pitchFamily="34" charset="0"/>
              </a:rPr>
              <a:t>et alerte l’employeur si ce délai entraine un risque de volatilité des candidatures.</a:t>
            </a:r>
          </a:p>
        </p:txBody>
      </p:sp>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990" y="2001896"/>
            <a:ext cx="7142672" cy="589997"/>
          </a:xfrm>
          <a:prstGeom prst="rect">
            <a:avLst/>
          </a:prstGeom>
        </p:spPr>
      </p:pic>
      <p:sp>
        <p:nvSpPr>
          <p:cNvPr id="13" name="Rectangle 12"/>
          <p:cNvSpPr/>
          <p:nvPr/>
        </p:nvSpPr>
        <p:spPr>
          <a:xfrm>
            <a:off x="5752095" y="1998509"/>
            <a:ext cx="1501234" cy="518558"/>
          </a:xfrm>
          <a:prstGeom prst="rect">
            <a:avLst/>
          </a:prstGeom>
          <a:solidFill>
            <a:srgbClr val="E5E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5878948" y="1563038"/>
            <a:ext cx="652152" cy="45864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courbée vers la gauche 21"/>
          <p:cNvSpPr/>
          <p:nvPr/>
        </p:nvSpPr>
        <p:spPr>
          <a:xfrm>
            <a:off x="6545022" y="1745812"/>
            <a:ext cx="332552" cy="18198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Titre 6">
            <a:extLst>
              <a:ext uri="{FF2B5EF4-FFF2-40B4-BE49-F238E27FC236}">
                <a16:creationId xmlns:a16="http://schemas.microsoft.com/office/drawing/2014/main" id="{5DD094CC-3DDE-6E19-7E89-446967717150}"/>
              </a:ext>
            </a:extLst>
          </p:cNvPr>
          <p:cNvSpPr txBox="1">
            <a:spLocks/>
          </p:cNvSpPr>
          <p:nvPr/>
        </p:nvSpPr>
        <p:spPr>
          <a:xfrm>
            <a:off x="972704" y="160784"/>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Visualiser toutes les Mises en Contact     4/4</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8" name="ZoneTexte 7">
            <a:extLst>
              <a:ext uri="{FF2B5EF4-FFF2-40B4-BE49-F238E27FC236}">
                <a16:creationId xmlns:a16="http://schemas.microsoft.com/office/drawing/2014/main" id="{9B4EC08C-B3C7-9432-62E9-3FF8E13AEF81}"/>
              </a:ext>
            </a:extLst>
          </p:cNvPr>
          <p:cNvSpPr txBox="1"/>
          <p:nvPr/>
        </p:nvSpPr>
        <p:spPr>
          <a:xfrm>
            <a:off x="1066800" y="801934"/>
            <a:ext cx="10868582" cy="338554"/>
          </a:xfrm>
          <a:prstGeom prst="rect">
            <a:avLst/>
          </a:prstGeom>
          <a:solidFill>
            <a:schemeClr val="accent1">
              <a:lumMod val="20000"/>
              <a:lumOff val="80000"/>
            </a:schemeClr>
          </a:solidFill>
        </p:spPr>
        <p:txBody>
          <a:bodyPr wrap="square" rtlCol="0">
            <a:spAutoFit/>
          </a:bodyPr>
          <a:lstStyle/>
          <a:p>
            <a:r>
              <a:rPr lang="fr-FR" sz="1600" b="1" dirty="0">
                <a:solidFill>
                  <a:schemeClr val="accent2">
                    <a:lumMod val="75000"/>
                  </a:schemeClr>
                </a:solidFill>
                <a:ea typeface="Verdana" panose="020B0604030504040204" pitchFamily="34" charset="0"/>
              </a:rPr>
              <a:t>Renseigner</a:t>
            </a:r>
            <a:r>
              <a:rPr lang="fr-FR" sz="1600" dirty="0">
                <a:solidFill>
                  <a:schemeClr val="accent2">
                    <a:lumMod val="75000"/>
                  </a:schemeClr>
                </a:solidFill>
                <a:ea typeface="Verdana" panose="020B0604030504040204" pitchFamily="34" charset="0"/>
              </a:rPr>
              <a:t> </a:t>
            </a:r>
            <a:r>
              <a:rPr lang="fr-FR" sz="1600" dirty="0">
                <a:solidFill>
                  <a:schemeClr val="bg2"/>
                </a:solidFill>
                <a:ea typeface="Verdana" panose="020B0604030504040204" pitchFamily="34" charset="0"/>
              </a:rPr>
              <a:t>le résultat de la candidature </a:t>
            </a:r>
          </a:p>
        </p:txBody>
      </p:sp>
    </p:spTree>
    <p:extLst>
      <p:ext uri="{BB962C8B-B14F-4D97-AF65-F5344CB8AC3E}">
        <p14:creationId xmlns:p14="http://schemas.microsoft.com/office/powerpoint/2010/main" val="367354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29</a:t>
            </a:fld>
            <a:endParaRPr lang="fr-FR"/>
          </a:p>
        </p:txBody>
      </p:sp>
      <p:sp>
        <p:nvSpPr>
          <p:cNvPr id="3" name="Rectangle 2"/>
          <p:cNvSpPr/>
          <p:nvPr/>
        </p:nvSpPr>
        <p:spPr>
          <a:xfrm>
            <a:off x="639771" y="4365671"/>
            <a:ext cx="10514712" cy="2288640"/>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000" b="1" dirty="0">
                <a:solidFill>
                  <a:schemeClr val="bg1"/>
                </a:solidFill>
                <a:latin typeface="Verdana" panose="020B0604030504040204" pitchFamily="34" charset="0"/>
                <a:ea typeface="Verdana" panose="020B0604030504040204" pitchFamily="34" charset="0"/>
                <a:cs typeface="Times New Roman"/>
              </a:rPr>
              <a:t>Dans l’onglet « Mises en relation »,  le conseiller consulte le suivi des mises en relation</a:t>
            </a:r>
            <a:r>
              <a:rPr lang="fr-FR" sz="1000" dirty="0">
                <a:solidFill>
                  <a:schemeClr val="bg1"/>
                </a:solidFill>
                <a:latin typeface="Verdana" panose="020B0604030504040204" pitchFamily="34" charset="0"/>
                <a:ea typeface="Verdana" panose="020B0604030504040204" pitchFamily="34" charset="0"/>
                <a:cs typeface="Times New Roman"/>
              </a:rPr>
              <a:t>. La candidature peut être à différent état en fonction ce que le candidat aura renseigné via son espace personnel :</a:t>
            </a:r>
          </a:p>
          <a:p>
            <a:pPr>
              <a:lnSpc>
                <a:spcPct val="107000"/>
              </a:lnSpc>
            </a:pPr>
            <a:r>
              <a:rPr lang="fr-FR" sz="1000" b="1" u="sng" dirty="0">
                <a:solidFill>
                  <a:schemeClr val="accent2">
                    <a:lumMod val="75000"/>
                  </a:schemeClr>
                </a:solidFill>
                <a:latin typeface="Verdana" panose="020B0604030504040204" pitchFamily="34" charset="0"/>
                <a:ea typeface="Verdana" panose="020B0604030504040204" pitchFamily="34" charset="0"/>
                <a:cs typeface="Times New Roman"/>
              </a:rPr>
              <a:t>Le candidat n’a pas agit en ligne :</a:t>
            </a:r>
            <a:r>
              <a:rPr lang="fr-FR" sz="1000" dirty="0">
                <a:solidFill>
                  <a:schemeClr val="accent2">
                    <a:lumMod val="75000"/>
                  </a:schemeClr>
                </a:solidFill>
                <a:latin typeface="Verdana" panose="020B0604030504040204" pitchFamily="34" charset="0"/>
                <a:ea typeface="Verdana" panose="020B0604030504040204" pitchFamily="34" charset="0"/>
                <a:cs typeface="Times New Roman"/>
              </a:rPr>
              <a:t>  </a:t>
            </a:r>
            <a:r>
              <a:rPr lang="fr-FR" sz="1000" dirty="0">
                <a:solidFill>
                  <a:schemeClr val="bg1"/>
                </a:solidFill>
                <a:latin typeface="Verdana" panose="020B0604030504040204" pitchFamily="34" charset="0"/>
                <a:ea typeface="Verdana" panose="020B0604030504040204" pitchFamily="34" charset="0"/>
                <a:cs typeface="Times New Roman"/>
              </a:rPr>
              <a:t>Aucune action n’est alors renseignée. Le candidat a transmis sa candidature et l’employeur complète la décision à l’aide des 22 motifs disponible (détails en slide 33 ). Ici, l’employeur a « Accepté  (A) » sa candidature, la MER se transforme en une MER+ ou l’employeur a « Refusé »,  sans en préciser de motif (RO) »</a:t>
            </a:r>
          </a:p>
          <a:p>
            <a:pPr>
              <a:lnSpc>
                <a:spcPct val="107000"/>
              </a:lnSpc>
            </a:pPr>
            <a:r>
              <a:rPr lang="fr-FR" sz="1000" b="1" u="sng" dirty="0">
                <a:solidFill>
                  <a:schemeClr val="accent2">
                    <a:lumMod val="75000"/>
                  </a:schemeClr>
                </a:solidFill>
                <a:latin typeface="Verdana" panose="020B0604030504040204" pitchFamily="34" charset="0"/>
                <a:ea typeface="Verdana" panose="020B0604030504040204" pitchFamily="34" charset="0"/>
                <a:cs typeface="Times New Roman"/>
              </a:rPr>
              <a:t>Le candidat a déclaré ne pas donner suite</a:t>
            </a:r>
            <a:r>
              <a:rPr lang="fr-FR" sz="1000" dirty="0">
                <a:solidFill>
                  <a:schemeClr val="accent2">
                    <a:lumMod val="75000"/>
                  </a:schemeClr>
                </a:solidFill>
                <a:latin typeface="Verdana" panose="020B0604030504040204" pitchFamily="34" charset="0"/>
                <a:ea typeface="Verdana" panose="020B0604030504040204" pitchFamily="34" charset="0"/>
                <a:cs typeface="Times New Roman"/>
              </a:rPr>
              <a:t> : </a:t>
            </a:r>
            <a:r>
              <a:rPr lang="fr-FR" sz="1000" dirty="0">
                <a:solidFill>
                  <a:schemeClr val="bg1"/>
                </a:solidFill>
                <a:latin typeface="Verdana" panose="020B0604030504040204" pitchFamily="34" charset="0"/>
                <a:ea typeface="Verdana" panose="020B0604030504040204" pitchFamily="34" charset="0"/>
                <a:cs typeface="Times New Roman"/>
              </a:rPr>
              <a:t>Dans l’exemple ci-contre, le candidat s’est vu proposé de « transmettre sa candidature » directement à l’employeur. Celui-ci a répondu « ne pas donner suite ».  Le conseiller entreprise après vérification de la concordance offre/profil candidat a renseigné le motif « refus du candidat : métier ne correspondant pas ». </a:t>
            </a:r>
          </a:p>
          <a:p>
            <a:r>
              <a:rPr lang="fr-FR" sz="1000" dirty="0">
                <a:solidFill>
                  <a:schemeClr val="bg1"/>
                </a:solidFill>
                <a:latin typeface="Verdana" panose="020B0604030504040204" pitchFamily="34" charset="0"/>
                <a:ea typeface="Verdana" panose="020B0604030504040204" pitchFamily="34" charset="0"/>
                <a:cs typeface="Times New Roman"/>
              </a:rPr>
              <a:t>Le conseiller référent du DE veillera à en échanger et revoir le profil candidat pour mieux cibler sa recherche d’offre d’emploi lors de son prochain suivi . Il convient dans le cadre de suivi des MER dans MAP, suite à la mise à jour réalisée par le CDE dans le suivi de candidature, d’approfondir le motif du refus et  de mener l’action qui convient.</a:t>
            </a:r>
          </a:p>
          <a:p>
            <a:pPr>
              <a:lnSpc>
                <a:spcPct val="107000"/>
              </a:lnSpc>
            </a:pPr>
            <a:r>
              <a:rPr lang="fr-FR" sz="1000" b="1" u="sng" dirty="0">
                <a:solidFill>
                  <a:schemeClr val="accent2">
                    <a:lumMod val="75000"/>
                  </a:schemeClr>
                </a:solidFill>
                <a:latin typeface="Verdana" panose="020B0604030504040204" pitchFamily="34" charset="0"/>
                <a:ea typeface="Verdana" panose="020B0604030504040204" pitchFamily="34" charset="0"/>
                <a:cs typeface="Times New Roman"/>
              </a:rPr>
              <a:t>Le candidat a postulé en ligne :</a:t>
            </a:r>
            <a:r>
              <a:rPr lang="fr-FR" sz="1000" dirty="0">
                <a:solidFill>
                  <a:schemeClr val="accent2">
                    <a:lumMod val="75000"/>
                  </a:schemeClr>
                </a:solidFill>
                <a:latin typeface="Verdana" panose="020B0604030504040204" pitchFamily="34" charset="0"/>
                <a:ea typeface="Verdana" panose="020B0604030504040204" pitchFamily="34" charset="0"/>
                <a:cs typeface="Times New Roman"/>
              </a:rPr>
              <a:t>  </a:t>
            </a:r>
            <a:r>
              <a:rPr lang="fr-FR" sz="1000" dirty="0">
                <a:solidFill>
                  <a:schemeClr val="bg1"/>
                </a:solidFill>
                <a:latin typeface="Verdana" panose="020B0604030504040204" pitchFamily="34" charset="0"/>
                <a:ea typeface="Verdana" panose="020B0604030504040204" pitchFamily="34" charset="0"/>
                <a:cs typeface="Times New Roman"/>
              </a:rPr>
              <a:t>soit sa candidature est refusée par l'employeur et le conseiller peut s'informer du motif du refus, il contacte le recruteur  afin d'approfondir le refus. soit sa candidature est en attente de traitement, il conviendra alors d’enregistrer le motif « différé » (</a:t>
            </a:r>
            <a:r>
              <a:rPr lang="fr-FR" sz="1000" dirty="0" err="1">
                <a:solidFill>
                  <a:schemeClr val="bg1"/>
                </a:solidFill>
                <a:latin typeface="Verdana" panose="020B0604030504040204" pitchFamily="34" charset="0"/>
                <a:ea typeface="Verdana" panose="020B0604030504040204" pitchFamily="34" charset="0"/>
                <a:cs typeface="Times New Roman"/>
              </a:rPr>
              <a:t>cf</a:t>
            </a:r>
            <a:r>
              <a:rPr lang="fr-FR" sz="1000" dirty="0">
                <a:solidFill>
                  <a:schemeClr val="bg1"/>
                </a:solidFill>
                <a:latin typeface="Verdana" panose="020B0604030504040204" pitchFamily="34" charset="0"/>
                <a:ea typeface="Verdana" panose="020B0604030504040204" pitchFamily="34" charset="0"/>
                <a:cs typeface="Times New Roman"/>
              </a:rPr>
              <a:t> slide 33)</a:t>
            </a: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060" y="1106680"/>
            <a:ext cx="10798421" cy="579345"/>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62" y="2011674"/>
            <a:ext cx="10800423" cy="2036894"/>
          </a:xfrm>
          <a:prstGeom prst="rect">
            <a:avLst/>
          </a:prstGeom>
        </p:spPr>
      </p:pic>
      <p:pic>
        <p:nvPicPr>
          <p:cNvPr id="4" name="Image 3" descr="Une image contenant texte, capture d’écran, Police, ligne&#10;&#10;Description générée automatiquement">
            <a:extLst>
              <a:ext uri="{FF2B5EF4-FFF2-40B4-BE49-F238E27FC236}">
                <a16:creationId xmlns:a16="http://schemas.microsoft.com/office/drawing/2014/main" id="{E9D7BCDB-B773-8EBD-72FB-64B1A99081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062" y="1599827"/>
            <a:ext cx="8740230" cy="389996"/>
          </a:xfrm>
          <a:prstGeom prst="rect">
            <a:avLst/>
          </a:prstGeom>
        </p:spPr>
      </p:pic>
      <p:sp>
        <p:nvSpPr>
          <p:cNvPr id="5" name="Rectangle : coins arrondis 4">
            <a:extLst>
              <a:ext uri="{FF2B5EF4-FFF2-40B4-BE49-F238E27FC236}">
                <a16:creationId xmlns:a16="http://schemas.microsoft.com/office/drawing/2014/main" id="{8F61581E-3A3D-A391-5221-637CE6BDFAD1}"/>
              </a:ext>
            </a:extLst>
          </p:cNvPr>
          <p:cNvSpPr/>
          <p:nvPr/>
        </p:nvSpPr>
        <p:spPr>
          <a:xfrm>
            <a:off x="2494963" y="1129958"/>
            <a:ext cx="1503123" cy="507382"/>
          </a:xfrm>
          <a:prstGeom prst="round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6951134" y="1599827"/>
            <a:ext cx="1663862" cy="244874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025164" y="1949179"/>
            <a:ext cx="505267" cy="523220"/>
          </a:xfrm>
          <a:prstGeom prst="rect">
            <a:avLst/>
          </a:prstGeom>
        </p:spPr>
        <p:txBody>
          <a:bodyPr wrap="none">
            <a:spAutoFit/>
          </a:bodyPr>
          <a:lstStyle/>
          <a:p>
            <a:r>
              <a:rPr lang="fr-FR" sz="2800" dirty="0">
                <a:latin typeface="Calibri" panose="020F0502020204030204" pitchFamily="34" charset="0"/>
                <a:cs typeface="Calibri" panose="020F0502020204030204" pitchFamily="34" charset="0"/>
                <a:sym typeface="Wingdings 2" panose="05020102010507070707" pitchFamily="18" charset="2"/>
              </a:rPr>
              <a:t></a:t>
            </a:r>
            <a:endParaRPr lang="fr-FR" sz="2800" dirty="0"/>
          </a:p>
        </p:txBody>
      </p:sp>
      <p:sp>
        <p:nvSpPr>
          <p:cNvPr id="15" name="Rectangle 14"/>
          <p:cNvSpPr/>
          <p:nvPr/>
        </p:nvSpPr>
        <p:spPr>
          <a:xfrm>
            <a:off x="211803" y="4720792"/>
            <a:ext cx="505267" cy="523220"/>
          </a:xfrm>
          <a:prstGeom prst="rect">
            <a:avLst/>
          </a:prstGeom>
        </p:spPr>
        <p:txBody>
          <a:bodyPr wrap="none">
            <a:spAutoFit/>
          </a:bodyPr>
          <a:lstStyle/>
          <a:p>
            <a:r>
              <a:rPr lang="fr-FR" sz="2800" dirty="0">
                <a:latin typeface="Calibri" panose="020F0502020204030204" pitchFamily="34" charset="0"/>
                <a:cs typeface="Calibri" panose="020F0502020204030204" pitchFamily="34" charset="0"/>
                <a:sym typeface="Wingdings 2" panose="05020102010507070707" pitchFamily="18" charset="2"/>
              </a:rPr>
              <a:t></a:t>
            </a:r>
            <a:endParaRPr lang="fr-FR" sz="2800" dirty="0"/>
          </a:p>
        </p:txBody>
      </p:sp>
      <p:sp>
        <p:nvSpPr>
          <p:cNvPr id="17" name="Rectangle 16"/>
          <p:cNvSpPr/>
          <p:nvPr/>
        </p:nvSpPr>
        <p:spPr>
          <a:xfrm>
            <a:off x="8209277" y="2313442"/>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18" name="Rectangle 17"/>
          <p:cNvSpPr/>
          <p:nvPr/>
        </p:nvSpPr>
        <p:spPr>
          <a:xfrm>
            <a:off x="211802" y="5159234"/>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20" name="Organigramme : Connecteur 19"/>
          <p:cNvSpPr/>
          <p:nvPr/>
        </p:nvSpPr>
        <p:spPr>
          <a:xfrm>
            <a:off x="3069111" y="947080"/>
            <a:ext cx="354826" cy="352122"/>
          </a:xfrm>
          <a:prstGeom prst="flowChartConnector">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1" name="ZoneTexte 20">
            <a:extLst>
              <a:ext uri="{FF2B5EF4-FFF2-40B4-BE49-F238E27FC236}">
                <a16:creationId xmlns:a16="http://schemas.microsoft.com/office/drawing/2014/main" id="{084ECCD5-DF75-F814-08FB-87AC2F45B34E}"/>
              </a:ext>
            </a:extLst>
          </p:cNvPr>
          <p:cNvSpPr txBox="1"/>
          <p:nvPr/>
        </p:nvSpPr>
        <p:spPr>
          <a:xfrm>
            <a:off x="356061" y="598570"/>
            <a:ext cx="10798421"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Détail de l’onglet </a:t>
            </a:r>
            <a:r>
              <a:rPr lang="fr-FR" sz="1600" dirty="0">
                <a:solidFill>
                  <a:schemeClr val="bg2"/>
                </a:solidFill>
                <a:ea typeface="Verdana" panose="020B0604030504040204" pitchFamily="34" charset="0"/>
              </a:rPr>
              <a:t>« Mises en relation »</a:t>
            </a:r>
          </a:p>
        </p:txBody>
      </p:sp>
      <p:sp>
        <p:nvSpPr>
          <p:cNvPr id="22" name="Rectangle 21"/>
          <p:cNvSpPr/>
          <p:nvPr/>
        </p:nvSpPr>
        <p:spPr>
          <a:xfrm>
            <a:off x="192912" y="6088702"/>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25" name="Rectangle 24"/>
          <p:cNvSpPr/>
          <p:nvPr/>
        </p:nvSpPr>
        <p:spPr>
          <a:xfrm>
            <a:off x="7050683" y="3129795"/>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6" name="Rectangle 5">
            <a:extLst>
              <a:ext uri="{FF2B5EF4-FFF2-40B4-BE49-F238E27FC236}">
                <a16:creationId xmlns:a16="http://schemas.microsoft.com/office/drawing/2014/main" id="{DAC7D598-0648-A797-A221-E756CA3CAC6B}"/>
              </a:ext>
            </a:extLst>
          </p:cNvPr>
          <p:cNvSpPr/>
          <p:nvPr/>
        </p:nvSpPr>
        <p:spPr>
          <a:xfrm>
            <a:off x="7050682" y="2705425"/>
            <a:ext cx="505267" cy="523220"/>
          </a:xfrm>
          <a:prstGeom prst="rect">
            <a:avLst/>
          </a:prstGeom>
        </p:spPr>
        <p:txBody>
          <a:bodyPr wrap="none">
            <a:spAutoFit/>
          </a:bodyPr>
          <a:lstStyle/>
          <a:p>
            <a:r>
              <a:rPr lang="fr-FR" sz="2800" dirty="0">
                <a:latin typeface="Calibri" panose="020F0502020204030204" pitchFamily="34" charset="0"/>
                <a:cs typeface="Calibri" panose="020F0502020204030204" pitchFamily="34" charset="0"/>
                <a:sym typeface="Wingdings 2" panose="05020102010507070707" pitchFamily="18" charset="2"/>
              </a:rPr>
              <a:t></a:t>
            </a:r>
            <a:endParaRPr lang="fr-FR" sz="2800" dirty="0"/>
          </a:p>
        </p:txBody>
      </p:sp>
      <p:sp>
        <p:nvSpPr>
          <p:cNvPr id="7" name="Rectangle 6">
            <a:extLst>
              <a:ext uri="{FF2B5EF4-FFF2-40B4-BE49-F238E27FC236}">
                <a16:creationId xmlns:a16="http://schemas.microsoft.com/office/drawing/2014/main" id="{36108D65-7DE5-C8F9-3BFA-5A63AB4586C8}"/>
              </a:ext>
            </a:extLst>
          </p:cNvPr>
          <p:cNvSpPr/>
          <p:nvPr/>
        </p:nvSpPr>
        <p:spPr>
          <a:xfrm>
            <a:off x="7050683" y="3557343"/>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10" name="Titre 6">
            <a:extLst>
              <a:ext uri="{FF2B5EF4-FFF2-40B4-BE49-F238E27FC236}">
                <a16:creationId xmlns:a16="http://schemas.microsoft.com/office/drawing/2014/main" id="{1C9B36AA-C990-330D-1107-1835CDE085A3}"/>
              </a:ext>
            </a:extLst>
          </p:cNvPr>
          <p:cNvSpPr txBox="1">
            <a:spLocks/>
          </p:cNvSpPr>
          <p:nvPr/>
        </p:nvSpPr>
        <p:spPr>
          <a:xfrm>
            <a:off x="984291" y="53418"/>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Mises en Relation     1/3</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83315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AC9B2ED-74BF-CD2A-3154-892DE5B10C0C}"/>
              </a:ext>
            </a:extLst>
          </p:cNvPr>
          <p:cNvSpPr>
            <a:spLocks noGrp="1"/>
          </p:cNvSpPr>
          <p:nvPr>
            <p:ph type="sldNum" sz="quarter" idx="12"/>
          </p:nvPr>
        </p:nvSpPr>
        <p:spPr/>
        <p:txBody>
          <a:bodyPr/>
          <a:lstStyle/>
          <a:p>
            <a:fld id="{C814DB2B-3EFD-4766-A6C9-C9A5E84D2897}" type="slidenum">
              <a:rPr lang="fr-FR" smtClean="0"/>
              <a:t>3</a:t>
            </a:fld>
            <a:endParaRPr lang="fr-FR"/>
          </a:p>
        </p:txBody>
      </p:sp>
      <p:sp>
        <p:nvSpPr>
          <p:cNvPr id="3" name="ZoneTexte 2">
            <a:extLst>
              <a:ext uri="{FF2B5EF4-FFF2-40B4-BE49-F238E27FC236}">
                <a16:creationId xmlns:a16="http://schemas.microsoft.com/office/drawing/2014/main" id="{B488758D-FF33-1A57-B720-8F255732FDDD}"/>
              </a:ext>
            </a:extLst>
          </p:cNvPr>
          <p:cNvSpPr txBox="1"/>
          <p:nvPr/>
        </p:nvSpPr>
        <p:spPr>
          <a:xfrm>
            <a:off x="743171" y="771914"/>
            <a:ext cx="10645945"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400" dirty="0">
                <a:solidFill>
                  <a:srgbClr val="002060"/>
                </a:solidFill>
                <a:ea typeface="Verdana" panose="020B0604030504040204" pitchFamily="34" charset="0"/>
              </a:rPr>
              <a:t>Dans le cas où l'employeur, nous indique que ses besoins sont pourvus, il recueille le(s) nom(s) des candidats retenus pour la mise à jour de la satisfaction des postes par la qualification de toutes les mises en contact adressées. En fonction de l’origine de la candidature, le résultat de celles-ci apparaîtra dans l’offre d’emploi soit en  mise en relation positives (MER+) soit satisfaction du poste « hors Mer ». Il se peut également que le besoin retiré par l’employeur pour l’un des motifs suivants « pourvu en interne », « abandon faute de candidat adéquat », « suite disparition du besoin », « pour offre non conforme » ou « offre frauduleuse ».</a:t>
            </a:r>
          </a:p>
          <a:p>
            <a:pPr algn="just"/>
            <a:r>
              <a:rPr lang="fr-FR" sz="1400" dirty="0">
                <a:solidFill>
                  <a:srgbClr val="002060"/>
                </a:solidFill>
                <a:ea typeface="Verdana" panose="020B0604030504040204" pitchFamily="34" charset="0"/>
              </a:rPr>
              <a:t>Le conseiller en fin de suivi de l’offre d’emploi informe le recruteur qu’il pourra recevoir dans les prochains jours (entre 1 jours à 14 jours) un questionnaire de satisfaction concernant la qualité des services rendus auquel il voudra bien répondre dans le cadre de notre suivi de qualité de service. </a:t>
            </a:r>
          </a:p>
          <a:p>
            <a:pPr algn="just"/>
            <a:r>
              <a:rPr lang="fr-FR" sz="1400" dirty="0">
                <a:solidFill>
                  <a:srgbClr val="002060"/>
                </a:solidFill>
                <a:ea typeface="Verdana" panose="020B0604030504040204" pitchFamily="34" charset="0"/>
              </a:rPr>
              <a:t>Enfin, le conseiller questionne sur les besoins en recrutement à venir et en fonction enregistre de nouvelles offres et/ou des projets de recrutement pour convenir de la prochaine prise de contact, période et modalité.</a:t>
            </a:r>
            <a:endParaRPr lang="fr-FR" sz="1400" dirty="0">
              <a:solidFill>
                <a:srgbClr val="FF0000"/>
              </a:solidFill>
              <a:ea typeface="Verdana" panose="020B0604030504040204" pitchFamily="34" charset="0"/>
              <a:cs typeface="Arial"/>
            </a:endParaRPr>
          </a:p>
          <a:p>
            <a:pPr algn="just"/>
            <a:r>
              <a:rPr lang="fr-FR" sz="1400" dirty="0">
                <a:ea typeface="Verdana" panose="020B0604030504040204" pitchFamily="34" charset="0"/>
                <a:cs typeface="Arial"/>
              </a:rPr>
              <a:t>​</a:t>
            </a:r>
          </a:p>
          <a:p>
            <a:pPr algn="just"/>
            <a:r>
              <a:rPr lang="fr-FR" sz="1400" b="1" dirty="0">
                <a:solidFill>
                  <a:srgbClr val="002060"/>
                </a:solidFill>
                <a:ea typeface="Verdana" panose="020B0604030504040204" pitchFamily="34" charset="0"/>
              </a:rPr>
              <a:t>Les actes métiers du suivi d’offre d’emploi réalisés dans notre système d’information par le conseiller lors de ces 3 temps permettent de rendre compte de nos actions et de valoriser des résultats :</a:t>
            </a:r>
          </a:p>
          <a:p>
            <a:pPr algn="just"/>
            <a:r>
              <a:rPr lang="fr-FR" sz="1400" dirty="0">
                <a:solidFill>
                  <a:srgbClr val="002060"/>
                </a:solidFill>
                <a:ea typeface="Verdana" panose="020B0604030504040204" pitchFamily="34" charset="0"/>
              </a:rPr>
              <a:t>A l’aide de l’onglet </a:t>
            </a:r>
            <a:r>
              <a:rPr lang="fr-FR" sz="1400" b="1" dirty="0">
                <a:solidFill>
                  <a:srgbClr val="002060"/>
                </a:solidFill>
                <a:ea typeface="Verdana" panose="020B0604030504040204" pitchFamily="34" charset="0"/>
              </a:rPr>
              <a:t>« agir - suivre les recrutements » du portefeuille d’offre</a:t>
            </a:r>
            <a:r>
              <a:rPr lang="fr-FR" sz="1400" dirty="0">
                <a:solidFill>
                  <a:srgbClr val="002060"/>
                </a:solidFill>
                <a:ea typeface="Verdana" panose="020B0604030504040204" pitchFamily="34" charset="0"/>
              </a:rPr>
              <a:t>, le conseiller gère l’ensemble de ses offres et alertes.</a:t>
            </a:r>
          </a:p>
          <a:p>
            <a:pPr algn="just"/>
            <a:r>
              <a:rPr lang="fr-FR" sz="1400" b="1" dirty="0">
                <a:solidFill>
                  <a:srgbClr val="002060"/>
                </a:solidFill>
                <a:ea typeface="Verdana" panose="020B0604030504040204" pitchFamily="34" charset="0"/>
              </a:rPr>
              <a:t>En cliquant sur l’onglet « offres en portefeuille »</a:t>
            </a:r>
            <a:r>
              <a:rPr lang="fr-FR" sz="1400" dirty="0">
                <a:solidFill>
                  <a:srgbClr val="002060"/>
                </a:solidFill>
                <a:ea typeface="Verdana" panose="020B0604030504040204" pitchFamily="34" charset="0"/>
              </a:rPr>
              <a:t>, il accède à toutes ses offres d’emploi dont il est correspondant, clique sur l’offre à traiter et consulte le « récapitulatif de l’offre ». </a:t>
            </a:r>
          </a:p>
          <a:p>
            <a:pPr algn="just"/>
            <a:r>
              <a:rPr lang="fr-FR" sz="1400" b="1" dirty="0">
                <a:solidFill>
                  <a:srgbClr val="002060"/>
                </a:solidFill>
                <a:ea typeface="Verdana" panose="020B0604030504040204" pitchFamily="34" charset="0"/>
              </a:rPr>
              <a:t>En consultant « toutes les mises en contact », il agit sur le suivi et la mise à jour des candidatures </a:t>
            </a:r>
            <a:r>
              <a:rPr lang="fr-FR" sz="1400" dirty="0">
                <a:solidFill>
                  <a:srgbClr val="002060"/>
                </a:solidFill>
                <a:ea typeface="Verdana" panose="020B0604030504040204" pitchFamily="34" charset="0"/>
              </a:rPr>
              <a:t>:</a:t>
            </a:r>
            <a:r>
              <a:rPr lang="en-US" sz="1400" dirty="0">
                <a:solidFill>
                  <a:srgbClr val="002060"/>
                </a:solidFill>
                <a:ea typeface="Verdana" panose="020B0604030504040204" pitchFamily="34" charset="0"/>
              </a:rPr>
              <a:t>​</a:t>
            </a:r>
          </a:p>
          <a:p>
            <a:pPr marL="285750" indent="-285750" algn="just">
              <a:buChar char="•"/>
            </a:pPr>
            <a:r>
              <a:rPr lang="fr-FR" sz="1400" dirty="0">
                <a:solidFill>
                  <a:srgbClr val="002060"/>
                </a:solidFill>
                <a:ea typeface="Verdana" panose="020B0604030504040204" pitchFamily="34" charset="0"/>
              </a:rPr>
              <a:t>Sur les toutes les MEC : une focale est présentée </a:t>
            </a:r>
            <a:r>
              <a:rPr lang="en-US" sz="1400" dirty="0">
                <a:solidFill>
                  <a:srgbClr val="002060"/>
                </a:solidFill>
                <a:ea typeface="Verdana" panose="020B0604030504040204" pitchFamily="34" charset="0"/>
              </a:rPr>
              <a:t>​en slides 6 et 7</a:t>
            </a:r>
          </a:p>
          <a:p>
            <a:pPr marL="285750" indent="-285750" algn="just">
              <a:buChar char="•"/>
            </a:pPr>
            <a:r>
              <a:rPr lang="fr-FR" sz="1400" dirty="0">
                <a:solidFill>
                  <a:srgbClr val="002060"/>
                </a:solidFill>
                <a:ea typeface="Verdana" panose="020B0604030504040204" pitchFamily="34" charset="0"/>
              </a:rPr>
              <a:t>Sur le quota de MER</a:t>
            </a:r>
            <a:r>
              <a:rPr lang="en-US" sz="1400" dirty="0">
                <a:solidFill>
                  <a:srgbClr val="002060"/>
                </a:solidFill>
                <a:ea typeface="Verdana" panose="020B0604030504040204" pitchFamily="34" charset="0"/>
              </a:rPr>
              <a:t>​</a:t>
            </a:r>
          </a:p>
          <a:p>
            <a:pPr marL="285750" indent="-285750" algn="just">
              <a:buChar char="•"/>
            </a:pPr>
            <a:r>
              <a:rPr lang="fr-FR" sz="1400" dirty="0">
                <a:solidFill>
                  <a:srgbClr val="002060"/>
                </a:solidFill>
                <a:ea typeface="Verdana" panose="020B0604030504040204" pitchFamily="34" charset="0"/>
              </a:rPr>
              <a:t>Sur l’attractivité de l’offre</a:t>
            </a:r>
            <a:r>
              <a:rPr lang="en-US" sz="1400" dirty="0">
                <a:solidFill>
                  <a:srgbClr val="002060"/>
                </a:solidFill>
                <a:ea typeface="Verdana" panose="020B0604030504040204" pitchFamily="34" charset="0"/>
              </a:rPr>
              <a:t>​</a:t>
            </a:r>
          </a:p>
          <a:p>
            <a:pPr marL="285750" indent="-285750" algn="just">
              <a:buChar char="•"/>
            </a:pPr>
            <a:endParaRPr lang="en-US" sz="1400" dirty="0">
              <a:solidFill>
                <a:srgbClr val="002060"/>
              </a:solidFill>
              <a:ea typeface="Verdana" panose="020B0604030504040204" pitchFamily="34" charset="0"/>
            </a:endParaRPr>
          </a:p>
          <a:p>
            <a:pPr algn="just"/>
            <a:r>
              <a:rPr lang="fr-FR" sz="1400" b="1" dirty="0">
                <a:solidFill>
                  <a:srgbClr val="002060"/>
                </a:solidFill>
                <a:ea typeface="Verdana" panose="020B0604030504040204" pitchFamily="34" charset="0"/>
              </a:rPr>
              <a:t>Le REA du service entreprise s’assure que les activités de traitement des offres est réalisé quotidiennement,</a:t>
            </a:r>
            <a:r>
              <a:rPr lang="fr-FR" sz="1400" dirty="0">
                <a:ea typeface="Verdana" panose="020B0604030504040204" pitchFamily="34" charset="0"/>
                <a:cs typeface="Arial"/>
              </a:rPr>
              <a:t> </a:t>
            </a:r>
            <a:r>
              <a:rPr lang="fr-FR" sz="1400" dirty="0">
                <a:solidFill>
                  <a:srgbClr val="002060"/>
                </a:solidFill>
                <a:ea typeface="Verdana" panose="020B0604030504040204" pitchFamily="34" charset="0"/>
              </a:rPr>
              <a:t>en fonction des dates de suivi d’offres et des dates d’échéance et sécurise le traitement des alertes auprès de son équipe.</a:t>
            </a:r>
            <a:r>
              <a:rPr lang="en-US" sz="1400" dirty="0">
                <a:solidFill>
                  <a:srgbClr val="002060"/>
                </a:solidFill>
                <a:ea typeface="Verdana" panose="020B0604030504040204" pitchFamily="34" charset="0"/>
              </a:rPr>
              <a:t>​</a:t>
            </a:r>
          </a:p>
          <a:p>
            <a:pPr marL="285750" indent="-285750" algn="just">
              <a:buChar char="•"/>
            </a:pPr>
            <a:endParaRPr lang="fr-FR" sz="1400" dirty="0">
              <a:solidFill>
                <a:srgbClr val="002060"/>
              </a:solidFill>
              <a:ea typeface="Verdana" panose="020B0604030504040204" pitchFamily="34" charset="0"/>
            </a:endParaRPr>
          </a:p>
          <a:p>
            <a:pPr algn="just"/>
            <a:r>
              <a:rPr lang="fr-FR" sz="1400" b="1" dirty="0">
                <a:solidFill>
                  <a:srgbClr val="002060"/>
                </a:solidFill>
                <a:ea typeface="Verdana" panose="020B0604030504040204" pitchFamily="34" charset="0"/>
              </a:rPr>
              <a:t>À tout moment</a:t>
            </a:r>
            <a:r>
              <a:rPr lang="fr-FR" sz="1400" dirty="0">
                <a:ea typeface="Verdana" panose="020B0604030504040204" pitchFamily="34" charset="0"/>
                <a:cs typeface="Arial"/>
              </a:rPr>
              <a:t> </a:t>
            </a:r>
            <a:r>
              <a:rPr lang="fr-FR" sz="1400" dirty="0">
                <a:solidFill>
                  <a:srgbClr val="002060"/>
                </a:solidFill>
                <a:ea typeface="Verdana" panose="020B0604030504040204" pitchFamily="34" charset="0"/>
              </a:rPr>
              <a:t>les conseillers réalisent des mises en contacts et des mises en relation contribuant ainsi à l’intermédiation entre candidats et recruteurs.  </a:t>
            </a:r>
          </a:p>
        </p:txBody>
      </p:sp>
      <p:sp>
        <p:nvSpPr>
          <p:cNvPr id="5" name="ZoneTexte 4">
            <a:extLst>
              <a:ext uri="{FF2B5EF4-FFF2-40B4-BE49-F238E27FC236}">
                <a16:creationId xmlns:a16="http://schemas.microsoft.com/office/drawing/2014/main" id="{0B781A24-128C-8CD8-BFDF-38817CC74985}"/>
              </a:ext>
            </a:extLst>
          </p:cNvPr>
          <p:cNvSpPr txBox="1"/>
          <p:nvPr/>
        </p:nvSpPr>
        <p:spPr>
          <a:xfrm>
            <a:off x="743171" y="188608"/>
            <a:ext cx="10645944" cy="523220"/>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lIns="91440" tIns="45720" rIns="91440" bIns="45720" rtlCol="0" anchor="t">
            <a:spAutoFit/>
          </a:bodyPr>
          <a:lstStyle/>
          <a:p>
            <a:r>
              <a:rPr lang="fr-FR" sz="2800" b="1" dirty="0">
                <a:solidFill>
                  <a:schemeClr val="tx2"/>
                </a:solidFill>
                <a:latin typeface="+mj-lt"/>
                <a:ea typeface="Verdana" panose="020B0604030504040204" pitchFamily="34" charset="0"/>
              </a:rPr>
              <a:t>Le  suivi des offres par le Conseiller Entreprises                2/2</a:t>
            </a:r>
          </a:p>
        </p:txBody>
      </p:sp>
    </p:spTree>
    <p:extLst>
      <p:ext uri="{BB962C8B-B14F-4D97-AF65-F5344CB8AC3E}">
        <p14:creationId xmlns:p14="http://schemas.microsoft.com/office/powerpoint/2010/main" val="365809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30</a:t>
            </a:fld>
            <a:endParaRPr lang="fr-FR"/>
          </a:p>
        </p:txBody>
      </p:sp>
      <p:sp>
        <p:nvSpPr>
          <p:cNvPr id="3" name="Rectangle 2"/>
          <p:cNvSpPr/>
          <p:nvPr/>
        </p:nvSpPr>
        <p:spPr>
          <a:xfrm>
            <a:off x="9499260" y="1487827"/>
            <a:ext cx="2602523" cy="423417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200" b="1" dirty="0">
                <a:solidFill>
                  <a:schemeClr val="bg1"/>
                </a:solidFill>
                <a:ea typeface="Verdana" panose="020B0604030504040204" pitchFamily="34" charset="0"/>
                <a:cs typeface="Vani" panose="020B0502040204020203" pitchFamily="18" charset="0"/>
              </a:rPr>
              <a:t>Dans la colonne Résultat via l’onglet « mises en relation » : </a:t>
            </a:r>
            <a:r>
              <a:rPr lang="fr-FR" sz="1200" b="1" dirty="0">
                <a:solidFill>
                  <a:schemeClr val="accent2">
                    <a:lumMod val="75000"/>
                  </a:schemeClr>
                </a:solidFill>
                <a:ea typeface="Verdana" panose="020B0604030504040204" pitchFamily="34" charset="0"/>
                <a:cs typeface="Vani" panose="020B0502040204020203" pitchFamily="18" charset="0"/>
              </a:rPr>
              <a:t>Le conseiller renseigne et analyse les suites de la candidature </a:t>
            </a:r>
            <a:r>
              <a:rPr lang="fr-FR" sz="1200" dirty="0">
                <a:solidFill>
                  <a:schemeClr val="bg1"/>
                </a:solidFill>
                <a:ea typeface="Verdana" panose="020B0604030504040204" pitchFamily="34" charset="0"/>
                <a:cs typeface="Vani" panose="020B0502040204020203" pitchFamily="18" charset="0"/>
              </a:rPr>
              <a:t>selon un menu déroulant en fonction de l’échange avec l’employeur ou le candidat.</a:t>
            </a:r>
          </a:p>
          <a:p>
            <a:pPr>
              <a:lnSpc>
                <a:spcPct val="107000"/>
              </a:lnSpc>
              <a:spcAft>
                <a:spcPts val="800"/>
              </a:spcAft>
            </a:pPr>
            <a:r>
              <a:rPr lang="fr-FR" sz="1200" b="1" u="sng" dirty="0">
                <a:solidFill>
                  <a:schemeClr val="accent2">
                    <a:lumMod val="75000"/>
                  </a:schemeClr>
                </a:solidFill>
                <a:ea typeface="Verdana" panose="020B0604030504040204" pitchFamily="34" charset="0"/>
                <a:cs typeface="Vani" panose="020B0502040204020203" pitchFamily="18" charset="0"/>
              </a:rPr>
              <a:t>Le recruteur </a:t>
            </a:r>
            <a:r>
              <a:rPr lang="fr-FR" sz="1200" dirty="0">
                <a:solidFill>
                  <a:schemeClr val="bg1"/>
                </a:solidFill>
                <a:ea typeface="Verdana" panose="020B0604030504040204" pitchFamily="34" charset="0"/>
                <a:cs typeface="Vani" panose="020B0502040204020203" pitchFamily="18" charset="0"/>
              </a:rPr>
              <a:t>a également la possibilité de renseigner la candidature à partir de son espace recruteur selon un menu déroulant (voir ci-contre). </a:t>
            </a:r>
          </a:p>
          <a:p>
            <a:pPr>
              <a:lnSpc>
                <a:spcPct val="107000"/>
              </a:lnSpc>
              <a:spcAft>
                <a:spcPts val="800"/>
              </a:spcAft>
            </a:pPr>
            <a:r>
              <a:rPr lang="fr-FR" sz="1200" b="1" u="sng" dirty="0">
                <a:solidFill>
                  <a:schemeClr val="accent2">
                    <a:lumMod val="75000"/>
                  </a:schemeClr>
                </a:solidFill>
                <a:ea typeface="Verdana" panose="020B0604030504040204" pitchFamily="34" charset="0"/>
                <a:cs typeface="Vani" panose="020B0502040204020203" pitchFamily="18" charset="0"/>
              </a:rPr>
              <a:t>Le candidat</a:t>
            </a:r>
            <a:r>
              <a:rPr lang="fr-FR" sz="1200" dirty="0">
                <a:solidFill>
                  <a:schemeClr val="accent2">
                    <a:lumMod val="75000"/>
                  </a:schemeClr>
                </a:solidFill>
                <a:ea typeface="Verdana" panose="020B0604030504040204" pitchFamily="34" charset="0"/>
                <a:cs typeface="Vani" panose="020B0502040204020203" pitchFamily="18" charset="0"/>
              </a:rPr>
              <a:t> </a:t>
            </a:r>
            <a:r>
              <a:rPr lang="fr-FR" sz="1200" dirty="0">
                <a:solidFill>
                  <a:schemeClr val="bg1"/>
                </a:solidFill>
                <a:ea typeface="Verdana" panose="020B0604030504040204" pitchFamily="34" charset="0"/>
                <a:cs typeface="Vani" panose="020B0502040204020203" pitchFamily="18" charset="0"/>
              </a:rPr>
              <a:t>peut également renseigner la suite qu’il souhaite donner à la mise en relation du conseiller qu’il a reçu à partir de son espace personnel selon un menu déroulant (voir slide suivante</a:t>
            </a:r>
            <a:r>
              <a:rPr lang="fr-FR" sz="1200" dirty="0">
                <a:solidFill>
                  <a:schemeClr val="bg1"/>
                </a:solidFill>
                <a:latin typeface="Verdana" panose="020B0604030504040204" pitchFamily="34" charset="0"/>
                <a:ea typeface="Verdana" panose="020B0604030504040204" pitchFamily="34" charset="0"/>
                <a:cs typeface="Vani" panose="020B0502040204020203" pitchFamily="18" charset="0"/>
              </a:rPr>
              <a:t>)</a:t>
            </a:r>
            <a:endParaRPr lang="fr-FR" sz="1200" dirty="0">
              <a:solidFill>
                <a:schemeClr val="bg1"/>
              </a:solidFill>
              <a:effectLst/>
              <a:latin typeface="Verdana" panose="020B0604030504040204" pitchFamily="34" charset="0"/>
              <a:ea typeface="Verdana" panose="020B0604030504040204" pitchFamily="34" charset="0"/>
              <a:cs typeface="Vani" panose="020B0502040204020203" pitchFamily="18" charset="0"/>
            </a:endParaRP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122" y="1384939"/>
            <a:ext cx="6329640" cy="579345"/>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122" y="2517391"/>
            <a:ext cx="6275792" cy="3043665"/>
          </a:xfrm>
          <a:prstGeom prst="rect">
            <a:avLst/>
          </a:prstGeom>
        </p:spPr>
      </p:pic>
      <p:pic>
        <p:nvPicPr>
          <p:cNvPr id="4" name="Image 3" descr="Une image contenant texte, capture d’écran, Police, ligne&#10;&#10;Description générée automatiquement">
            <a:extLst>
              <a:ext uri="{FF2B5EF4-FFF2-40B4-BE49-F238E27FC236}">
                <a16:creationId xmlns:a16="http://schemas.microsoft.com/office/drawing/2014/main" id="{E9D7BCDB-B773-8EBD-72FB-64B1A99081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7371" y="1982848"/>
            <a:ext cx="5276384" cy="531371"/>
          </a:xfrm>
          <a:prstGeom prst="rect">
            <a:avLst/>
          </a:prstGeom>
        </p:spPr>
      </p:pic>
      <p:sp>
        <p:nvSpPr>
          <p:cNvPr id="5" name="Rectangle : coins arrondis 4">
            <a:extLst>
              <a:ext uri="{FF2B5EF4-FFF2-40B4-BE49-F238E27FC236}">
                <a16:creationId xmlns:a16="http://schemas.microsoft.com/office/drawing/2014/main" id="{8F61581E-3A3D-A391-5221-637CE6BDFAD1}"/>
              </a:ext>
            </a:extLst>
          </p:cNvPr>
          <p:cNvSpPr/>
          <p:nvPr/>
        </p:nvSpPr>
        <p:spPr>
          <a:xfrm>
            <a:off x="1391478" y="1384939"/>
            <a:ext cx="954900" cy="626301"/>
          </a:xfrm>
          <a:prstGeom prst="round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a:cxnSpLocks/>
          </p:cNvCxnSpPr>
          <p:nvPr/>
        </p:nvCxnSpPr>
        <p:spPr>
          <a:xfrm>
            <a:off x="5567363" y="2239250"/>
            <a:ext cx="1080636"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3604" y="570969"/>
            <a:ext cx="11466946" cy="40002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accent2">
                    <a:lumMod val="75000"/>
                  </a:schemeClr>
                </a:solidFill>
                <a:latin typeface="Verdana" panose="020B0604030504040204" pitchFamily="34" charset="0"/>
                <a:ea typeface="Verdana" panose="020B0604030504040204" pitchFamily="34" charset="0"/>
              </a:rPr>
              <a:t>A l’identique </a:t>
            </a:r>
            <a:r>
              <a:rPr lang="fr-FR" sz="1600" dirty="0">
                <a:solidFill>
                  <a:schemeClr val="bg2"/>
                </a:solidFill>
                <a:latin typeface="Verdana" panose="020B0604030504040204" pitchFamily="34" charset="0"/>
                <a:ea typeface="Verdana" panose="020B0604030504040204" pitchFamily="34" charset="0"/>
              </a:rPr>
              <a:t>de l’onglet « Toutes les mises en contact », l’onglet « Mises en relation » </a:t>
            </a:r>
          </a:p>
        </p:txBody>
      </p:sp>
      <p:sp>
        <p:nvSpPr>
          <p:cNvPr id="6" name="Organigramme : Connecteur 5">
            <a:extLst>
              <a:ext uri="{FF2B5EF4-FFF2-40B4-BE49-F238E27FC236}">
                <a16:creationId xmlns:a16="http://schemas.microsoft.com/office/drawing/2014/main" id="{ED4DD20D-18D7-5732-AB67-3B44D789CF83}"/>
              </a:ext>
            </a:extLst>
          </p:cNvPr>
          <p:cNvSpPr/>
          <p:nvPr/>
        </p:nvSpPr>
        <p:spPr>
          <a:xfrm>
            <a:off x="1649483" y="1053777"/>
            <a:ext cx="438889" cy="434050"/>
          </a:xfrm>
          <a:prstGeom prst="flowChart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1" name="Rectangle : coins arrondis 10">
            <a:extLst>
              <a:ext uri="{FF2B5EF4-FFF2-40B4-BE49-F238E27FC236}">
                <a16:creationId xmlns:a16="http://schemas.microsoft.com/office/drawing/2014/main" id="{2F97D7EC-E32B-8C2A-BCFF-5C36884A073C}"/>
              </a:ext>
            </a:extLst>
          </p:cNvPr>
          <p:cNvSpPr/>
          <p:nvPr/>
        </p:nvSpPr>
        <p:spPr>
          <a:xfrm>
            <a:off x="5080882" y="1964284"/>
            <a:ext cx="463121" cy="549931"/>
          </a:xfrm>
          <a:prstGeom prst="roundRect">
            <a:avLst/>
          </a:prstGeom>
          <a:noFill/>
          <a:ln w="28575">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291F4529-3FAA-4EF9-2A90-A97D45F90077}"/>
              </a:ext>
            </a:extLst>
          </p:cNvPr>
          <p:cNvPicPr>
            <a:picLocks noChangeAspect="1"/>
          </p:cNvPicPr>
          <p:nvPr/>
        </p:nvPicPr>
        <p:blipFill>
          <a:blip r:embed="rId5"/>
          <a:stretch>
            <a:fillRect/>
          </a:stretch>
        </p:blipFill>
        <p:spPr>
          <a:xfrm>
            <a:off x="6714352" y="1729893"/>
            <a:ext cx="2729023" cy="3757030"/>
          </a:xfrm>
          <a:prstGeom prst="rect">
            <a:avLst/>
          </a:prstGeom>
        </p:spPr>
      </p:pic>
      <p:sp>
        <p:nvSpPr>
          <p:cNvPr id="7" name="Rectangle à coins arrondis 6"/>
          <p:cNvSpPr/>
          <p:nvPr/>
        </p:nvSpPr>
        <p:spPr>
          <a:xfrm>
            <a:off x="6660503" y="1522459"/>
            <a:ext cx="2782871" cy="4208807"/>
          </a:xfrm>
          <a:prstGeom prst="roundRect">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6">
            <a:extLst>
              <a:ext uri="{FF2B5EF4-FFF2-40B4-BE49-F238E27FC236}">
                <a16:creationId xmlns:a16="http://schemas.microsoft.com/office/drawing/2014/main" id="{EA9BA97E-6148-9C77-9DC4-31D9613571DE}"/>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Mises en Relation     2/3</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82408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31</a:t>
            </a:fld>
            <a:endParaRPr lang="fr-FR"/>
          </a:p>
        </p:txBody>
      </p:sp>
      <p:sp>
        <p:nvSpPr>
          <p:cNvPr id="8" name="ZoneTexte 7">
            <a:extLst>
              <a:ext uri="{FF2B5EF4-FFF2-40B4-BE49-F238E27FC236}">
                <a16:creationId xmlns:a16="http://schemas.microsoft.com/office/drawing/2014/main" id="{084ECCD5-DF75-F814-08FB-87AC2F45B34E}"/>
              </a:ext>
            </a:extLst>
          </p:cNvPr>
          <p:cNvSpPr txBox="1"/>
          <p:nvPr/>
        </p:nvSpPr>
        <p:spPr>
          <a:xfrm>
            <a:off x="972704" y="730426"/>
            <a:ext cx="10633417"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Vue d’un « espace candidat » </a:t>
            </a:r>
            <a:r>
              <a:rPr lang="fr-FR" sz="1600" dirty="0">
                <a:solidFill>
                  <a:schemeClr val="bg2"/>
                </a:solidFill>
                <a:ea typeface="Verdana" panose="020B0604030504040204" pitchFamily="34" charset="0"/>
              </a:rPr>
              <a:t>avec le menu déroulant des motifs de refus </a:t>
            </a:r>
          </a:p>
        </p:txBody>
      </p:sp>
      <p:sp>
        <p:nvSpPr>
          <p:cNvPr id="3" name="ZoneTexte 2"/>
          <p:cNvSpPr txBox="1"/>
          <p:nvPr/>
        </p:nvSpPr>
        <p:spPr>
          <a:xfrm>
            <a:off x="972704" y="1249569"/>
            <a:ext cx="9690442" cy="738664"/>
          </a:xfrm>
          <a:prstGeom prst="rect">
            <a:avLst/>
          </a:prstGeom>
          <a:solidFill>
            <a:schemeClr val="accent1">
              <a:lumMod val="20000"/>
              <a:lumOff val="80000"/>
            </a:schemeClr>
          </a:solidFill>
        </p:spPr>
        <p:txBody>
          <a:bodyPr wrap="square" rtlCol="0">
            <a:spAutoFit/>
          </a:bodyPr>
          <a:lstStyle/>
          <a:p>
            <a:r>
              <a:rPr lang="fr-FR" sz="1400" b="1" dirty="0">
                <a:solidFill>
                  <a:schemeClr val="bg2"/>
                </a:solidFill>
                <a:ea typeface="Verdana" panose="020B0604030504040204" pitchFamily="34" charset="0"/>
              </a:rPr>
              <a:t>Lorsque le candidat n’est pas intéressé ou ne souhaite pas donner suite à la MER :</a:t>
            </a:r>
          </a:p>
          <a:p>
            <a:r>
              <a:rPr lang="fr-FR" sz="1400" dirty="0">
                <a:solidFill>
                  <a:schemeClr val="bg2"/>
                </a:solidFill>
                <a:ea typeface="Verdana" panose="020B0604030504040204" pitchFamily="34" charset="0"/>
              </a:rPr>
              <a:t>De son espace personnel, quelle que soit la mise en contact, il indique refuser celle-ci, la terminologie reste identique « Refuser une proposition »</a:t>
            </a:r>
          </a:p>
        </p:txBody>
      </p:sp>
      <p:pic>
        <p:nvPicPr>
          <p:cNvPr id="5" name="Image 4">
            <a:extLst>
              <a:ext uri="{FF2B5EF4-FFF2-40B4-BE49-F238E27FC236}">
                <a16:creationId xmlns:a16="http://schemas.microsoft.com/office/drawing/2014/main" id="{19B7F177-5943-2283-13BC-B9C22ACBB433}"/>
              </a:ext>
            </a:extLst>
          </p:cNvPr>
          <p:cNvPicPr>
            <a:picLocks noChangeAspect="1"/>
          </p:cNvPicPr>
          <p:nvPr/>
        </p:nvPicPr>
        <p:blipFill>
          <a:blip r:embed="rId2"/>
          <a:stretch>
            <a:fillRect/>
          </a:stretch>
        </p:blipFill>
        <p:spPr>
          <a:xfrm>
            <a:off x="1707393" y="2147978"/>
            <a:ext cx="8124825" cy="3952875"/>
          </a:xfrm>
          <a:prstGeom prst="rect">
            <a:avLst/>
          </a:prstGeom>
        </p:spPr>
      </p:pic>
      <p:sp>
        <p:nvSpPr>
          <p:cNvPr id="4" name="Titre 6">
            <a:extLst>
              <a:ext uri="{FF2B5EF4-FFF2-40B4-BE49-F238E27FC236}">
                <a16:creationId xmlns:a16="http://schemas.microsoft.com/office/drawing/2014/main" id="{13D5926F-C035-A228-B88B-DF5A2A2A6548}"/>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Mises en Relation     3/3</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354881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3905391-7863-13B3-EA32-D14EB72875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767" y="2846996"/>
            <a:ext cx="7770580" cy="228284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C814DB2B-3EFD-4766-A6C9-C9A5E84D2897}" type="slidenum">
              <a:rPr lang="fr-FR" smtClean="0"/>
              <a:t>32</a:t>
            </a:fld>
            <a:endParaRPr lang="fr-FR"/>
          </a:p>
        </p:txBody>
      </p:sp>
      <p:sp>
        <p:nvSpPr>
          <p:cNvPr id="3" name="Rectangle 2"/>
          <p:cNvSpPr/>
          <p:nvPr/>
        </p:nvSpPr>
        <p:spPr>
          <a:xfrm>
            <a:off x="8229600" y="1256952"/>
            <a:ext cx="3474721" cy="5032596"/>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200" b="1" dirty="0">
                <a:solidFill>
                  <a:schemeClr val="bg1"/>
                </a:solidFill>
                <a:ea typeface="Verdana" panose="020B0604030504040204" pitchFamily="34" charset="0"/>
                <a:cs typeface="Times New Roman"/>
              </a:rPr>
              <a:t>Dans l’onglet « proposition conseiller » : </a:t>
            </a:r>
            <a:endParaRPr lang="fr-FR" sz="1600" b="1" dirty="0">
              <a:solidFill>
                <a:schemeClr val="bg1"/>
              </a:solidFill>
              <a:ea typeface="Verdana" panose="020B0604030504040204" pitchFamily="34" charset="0"/>
              <a:cs typeface="Times New Roman"/>
            </a:endParaRPr>
          </a:p>
          <a:p>
            <a:pPr>
              <a:lnSpc>
                <a:spcPct val="107000"/>
              </a:lnSpc>
              <a:spcAft>
                <a:spcPts val="800"/>
              </a:spcAft>
            </a:pPr>
            <a:r>
              <a:rPr lang="fr-FR" sz="1200" dirty="0">
                <a:solidFill>
                  <a:schemeClr val="bg1"/>
                </a:solidFill>
                <a:ea typeface="Verdana" panose="020B0604030504040204" pitchFamily="34" charset="0"/>
                <a:cs typeface="Times New Roman"/>
              </a:rPr>
              <a:t>Le conseiller correspondant de l'offre consulte toutes les propositions d’origine conseiller des différentes agences, </a:t>
            </a:r>
            <a:r>
              <a:rPr lang="fr-FR" sz="1200" b="1" dirty="0">
                <a:solidFill>
                  <a:schemeClr val="accent2">
                    <a:lumMod val="75000"/>
                  </a:schemeClr>
                </a:solidFill>
                <a:ea typeface="Verdana" panose="020B0604030504040204" pitchFamily="34" charset="0"/>
                <a:cs typeface="Times New Roman"/>
              </a:rPr>
              <a:t>l’offre n’est alors pas déléguée à la maille régionale.</a:t>
            </a:r>
            <a:r>
              <a:rPr lang="fr-FR" sz="1200" dirty="0">
                <a:solidFill>
                  <a:schemeClr val="bg1"/>
                </a:solidFill>
                <a:ea typeface="Verdana" panose="020B0604030504040204" pitchFamily="34" charset="0"/>
                <a:cs typeface="Times New Roman"/>
              </a:rPr>
              <a:t> </a:t>
            </a:r>
          </a:p>
          <a:p>
            <a:pPr>
              <a:lnSpc>
                <a:spcPct val="107000"/>
              </a:lnSpc>
              <a:spcAft>
                <a:spcPts val="800"/>
              </a:spcAft>
            </a:pPr>
            <a:r>
              <a:rPr lang="fr-FR" sz="1200" dirty="0">
                <a:solidFill>
                  <a:schemeClr val="bg1"/>
                </a:solidFill>
                <a:ea typeface="Verdana" panose="020B0604030504040204" pitchFamily="34" charset="0"/>
                <a:cs typeface="Times New Roman"/>
              </a:rPr>
              <a:t>Le correspondant de l’offre peut contacter le conseiller ayant initié une proposition pour un complément d’information nécessaire afin d'accompagner au mieux la candidature auprès de l'employeur. </a:t>
            </a:r>
          </a:p>
          <a:p>
            <a:pPr>
              <a:lnSpc>
                <a:spcPct val="107000"/>
              </a:lnSpc>
              <a:spcAft>
                <a:spcPts val="800"/>
              </a:spcAft>
            </a:pPr>
            <a:r>
              <a:rPr lang="fr-FR" sz="1200" dirty="0">
                <a:solidFill>
                  <a:schemeClr val="bg1"/>
                </a:solidFill>
                <a:ea typeface="Verdana" panose="020B0604030504040204" pitchFamily="34" charset="0"/>
                <a:cs typeface="Times New Roman"/>
              </a:rPr>
              <a:t>Liste de la dernière action du candidat en ligne : </a:t>
            </a:r>
          </a:p>
          <a:p>
            <a:pPr marL="171450" indent="-171450">
              <a:lnSpc>
                <a:spcPct val="107000"/>
              </a:lnSpc>
              <a:buFont typeface="Arial" panose="020B0604020202020204" pitchFamily="34" charset="0"/>
              <a:buChar char="•"/>
            </a:pPr>
            <a:r>
              <a:rPr lang="fr-FR" sz="1200" dirty="0">
                <a:solidFill>
                  <a:schemeClr val="bg1"/>
                </a:solidFill>
                <a:ea typeface="Verdana" panose="020B0604030504040204" pitchFamily="34" charset="0"/>
                <a:cs typeface="Times New Roman"/>
              </a:rPr>
              <a:t>Le candidat a lu la mise en contact</a:t>
            </a:r>
          </a:p>
          <a:p>
            <a:pPr marL="171450" indent="-171450">
              <a:lnSpc>
                <a:spcPct val="107000"/>
              </a:lnSpc>
              <a:buFont typeface="Arial" panose="020B0604020202020204" pitchFamily="34" charset="0"/>
              <a:buChar char="•"/>
            </a:pPr>
            <a:r>
              <a:rPr lang="fr-FR" sz="1200" dirty="0">
                <a:solidFill>
                  <a:schemeClr val="bg1"/>
                </a:solidFill>
                <a:ea typeface="Verdana" panose="020B0604030504040204" pitchFamily="34" charset="0"/>
                <a:cs typeface="Times New Roman"/>
              </a:rPr>
              <a:t>Le candidat a postulé en ligne</a:t>
            </a:r>
          </a:p>
          <a:p>
            <a:pPr marL="171450" indent="-171450">
              <a:lnSpc>
                <a:spcPct val="107000"/>
              </a:lnSpc>
              <a:buFont typeface="Arial" panose="020B0604020202020204" pitchFamily="34" charset="0"/>
              <a:buChar char="•"/>
            </a:pPr>
            <a:r>
              <a:rPr lang="fr-FR" sz="1200" dirty="0">
                <a:solidFill>
                  <a:schemeClr val="bg1"/>
                </a:solidFill>
                <a:ea typeface="Verdana" panose="020B0604030504040204" pitchFamily="34" charset="0"/>
                <a:cs typeface="Times New Roman"/>
              </a:rPr>
              <a:t>Le candidat a déclaré être intéressé</a:t>
            </a:r>
          </a:p>
          <a:p>
            <a:pPr marL="171450" indent="-171450">
              <a:lnSpc>
                <a:spcPct val="107000"/>
              </a:lnSpc>
              <a:buFont typeface="Arial" panose="020B0604020202020204" pitchFamily="34" charset="0"/>
              <a:buChar char="•"/>
            </a:pPr>
            <a:r>
              <a:rPr lang="fr-FR" sz="1200" dirty="0">
                <a:solidFill>
                  <a:schemeClr val="bg1"/>
                </a:solidFill>
                <a:ea typeface="Verdana" panose="020B0604030504040204" pitchFamily="34" charset="0"/>
                <a:cs typeface="Times New Roman"/>
              </a:rPr>
              <a:t>Le candidat a déclaré ne pas être intéressé </a:t>
            </a:r>
          </a:p>
          <a:p>
            <a:pPr marL="171450" indent="-171450">
              <a:lnSpc>
                <a:spcPct val="107000"/>
              </a:lnSpc>
              <a:buFont typeface="Arial" panose="020B0604020202020204" pitchFamily="34" charset="0"/>
              <a:buChar char="•"/>
            </a:pPr>
            <a:r>
              <a:rPr lang="fr-FR" sz="1200" dirty="0">
                <a:solidFill>
                  <a:schemeClr val="bg1"/>
                </a:solidFill>
                <a:ea typeface="Verdana" panose="020B0604030504040204" pitchFamily="34" charset="0"/>
                <a:cs typeface="Times New Roman"/>
              </a:rPr>
              <a:t>Non renseigné (aucune action réalisée par le candidat)</a:t>
            </a:r>
          </a:p>
          <a:p>
            <a:pPr marL="171450" indent="-171450">
              <a:lnSpc>
                <a:spcPct val="107000"/>
              </a:lnSpc>
              <a:buFont typeface="Arial" panose="020B0604020202020204" pitchFamily="34" charset="0"/>
              <a:buChar char="•"/>
            </a:pPr>
            <a:endParaRPr lang="fr-FR" sz="1200" dirty="0">
              <a:solidFill>
                <a:schemeClr val="bg1"/>
              </a:solidFill>
              <a:ea typeface="Verdana" panose="020B0604030504040204" pitchFamily="34" charset="0"/>
              <a:cs typeface="Times New Roman"/>
            </a:endParaRPr>
          </a:p>
          <a:p>
            <a:pPr>
              <a:lnSpc>
                <a:spcPct val="107000"/>
              </a:lnSpc>
              <a:spcAft>
                <a:spcPts val="800"/>
              </a:spcAft>
            </a:pPr>
            <a:r>
              <a:rPr lang="fr-FR" sz="1200" dirty="0">
                <a:solidFill>
                  <a:schemeClr val="bg1"/>
                </a:solidFill>
                <a:ea typeface="Verdana" panose="020B0604030504040204" pitchFamily="34" charset="0"/>
                <a:cs typeface="Times New Roman"/>
              </a:rPr>
              <a:t>Le motif du refus est incrémenté par le conseiller dans la colonne résultat.</a:t>
            </a:r>
            <a:endParaRPr lang="fr-FR" sz="1200" dirty="0">
              <a:solidFill>
                <a:schemeClr val="bg1"/>
              </a:solidFill>
              <a:ea typeface="Verdana" panose="020B0604030504040204" pitchFamily="34" charset="0"/>
              <a:cs typeface="Times New Roman" panose="02020603050405020304" pitchFamily="18" charset="0"/>
            </a:endParaRP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129" y="2020931"/>
            <a:ext cx="6177962" cy="912023"/>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510" y="1634292"/>
            <a:ext cx="7586837" cy="546476"/>
          </a:xfrm>
          <a:prstGeom prst="rect">
            <a:avLst/>
          </a:prstGeom>
        </p:spPr>
      </p:pic>
      <p:sp>
        <p:nvSpPr>
          <p:cNvPr id="16" name="Rectangle à coins arrondis 15"/>
          <p:cNvSpPr/>
          <p:nvPr/>
        </p:nvSpPr>
        <p:spPr>
          <a:xfrm>
            <a:off x="3085106" y="1634292"/>
            <a:ext cx="1319918" cy="54647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736003" y="2180769"/>
            <a:ext cx="990911" cy="2949074"/>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084ECCD5-DF75-F814-08FB-87AC2F45B34E}"/>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Détail de l’onglet </a:t>
            </a:r>
            <a:r>
              <a:rPr lang="fr-FR" sz="1600" dirty="0">
                <a:solidFill>
                  <a:schemeClr val="bg2"/>
                </a:solidFill>
                <a:ea typeface="Verdana" panose="020B0604030504040204" pitchFamily="34" charset="0"/>
              </a:rPr>
              <a:t>« Propositions Conseiller »</a:t>
            </a:r>
          </a:p>
        </p:txBody>
      </p:sp>
      <p:sp>
        <p:nvSpPr>
          <p:cNvPr id="14" name="Organigramme : Connecteur 13"/>
          <p:cNvSpPr/>
          <p:nvPr/>
        </p:nvSpPr>
        <p:spPr>
          <a:xfrm>
            <a:off x="3505202" y="1265011"/>
            <a:ext cx="457200" cy="457200"/>
          </a:xfrm>
          <a:prstGeom prst="flowChartConnecto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 name="Titre 6">
            <a:extLst>
              <a:ext uri="{FF2B5EF4-FFF2-40B4-BE49-F238E27FC236}">
                <a16:creationId xmlns:a16="http://schemas.microsoft.com/office/drawing/2014/main" id="{96997686-336C-6E90-9338-24E5B80CBC4D}"/>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Visualiser toutes les Propositions Conseiller     1/1</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3455741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33</a:t>
            </a:fld>
            <a:endParaRPr lang="fr-FR"/>
          </a:p>
        </p:txBody>
      </p:sp>
      <p:sp>
        <p:nvSpPr>
          <p:cNvPr id="3" name="Rectangle 2"/>
          <p:cNvSpPr/>
          <p:nvPr/>
        </p:nvSpPr>
        <p:spPr>
          <a:xfrm>
            <a:off x="8673822" y="1564884"/>
            <a:ext cx="3134256" cy="491083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200" b="1" dirty="0">
                <a:solidFill>
                  <a:schemeClr val="bg1"/>
                </a:solidFill>
                <a:ea typeface="Verdana" panose="020B0604030504040204" pitchFamily="34" charset="0"/>
                <a:cs typeface="Times New Roman"/>
              </a:rPr>
              <a:t>Dans l’onglet « candidature à traiter »</a:t>
            </a:r>
          </a:p>
          <a:p>
            <a:pPr>
              <a:lnSpc>
                <a:spcPct val="107000"/>
              </a:lnSpc>
              <a:spcAft>
                <a:spcPts val="800"/>
              </a:spcAft>
            </a:pPr>
            <a:r>
              <a:rPr lang="fr-FR" sz="1200" dirty="0">
                <a:solidFill>
                  <a:schemeClr val="bg1"/>
                </a:solidFill>
                <a:ea typeface="Verdana" panose="020B0604030504040204" pitchFamily="34" charset="0"/>
                <a:cs typeface="Times New Roman"/>
              </a:rPr>
              <a:t>Le conseiller correspondant de l’offre </a:t>
            </a:r>
            <a:r>
              <a:rPr lang="fr-FR" sz="1200" b="1" dirty="0">
                <a:solidFill>
                  <a:schemeClr val="accent2">
                    <a:lumMod val="75000"/>
                  </a:schemeClr>
                </a:solidFill>
                <a:ea typeface="Verdana" panose="020B0604030504040204" pitchFamily="34" charset="0"/>
                <a:cs typeface="Times New Roman"/>
              </a:rPr>
              <a:t>consulte, analyse et renseigne  toutes « les candidatures à traiter » : </a:t>
            </a:r>
          </a:p>
          <a:p>
            <a:pPr marL="285750" indent="-285750">
              <a:lnSpc>
                <a:spcPct val="107000"/>
              </a:lnSpc>
              <a:buFont typeface="Arial"/>
              <a:buChar char="•"/>
            </a:pPr>
            <a:r>
              <a:rPr lang="fr-FR" sz="1200" dirty="0">
                <a:solidFill>
                  <a:schemeClr val="bg1"/>
                </a:solidFill>
                <a:ea typeface="Verdana" panose="020B0604030504040204" pitchFamily="34" charset="0"/>
                <a:cs typeface="Times New Roman"/>
              </a:rPr>
              <a:t>candidatures Internet transmises par les candidats,</a:t>
            </a:r>
            <a:endParaRPr lang="fr-FR" sz="1200" dirty="0">
              <a:solidFill>
                <a:schemeClr val="bg1"/>
              </a:solidFill>
              <a:ea typeface="Verdana" panose="020B0604030504040204" pitchFamily="34" charset="0"/>
              <a:cs typeface="Calibri" panose="020F0502020204030204"/>
            </a:endParaRPr>
          </a:p>
          <a:p>
            <a:pPr marL="285750" indent="-285750">
              <a:lnSpc>
                <a:spcPct val="107000"/>
              </a:lnSpc>
              <a:buFont typeface="Arial"/>
              <a:buChar char="•"/>
            </a:pPr>
            <a:r>
              <a:rPr lang="fr-FR" sz="1200" dirty="0">
                <a:solidFill>
                  <a:schemeClr val="bg1"/>
                </a:solidFill>
                <a:ea typeface="Verdana" panose="020B0604030504040204" pitchFamily="34" charset="0"/>
                <a:cs typeface="Times New Roman"/>
              </a:rPr>
              <a:t>candidatures transmises par les candidats suite à proposition d’offre d’emploi</a:t>
            </a:r>
          </a:p>
          <a:p>
            <a:pPr marL="285750" indent="-285750">
              <a:lnSpc>
                <a:spcPct val="107000"/>
              </a:lnSpc>
              <a:buFont typeface="Arial"/>
              <a:buChar char="•"/>
            </a:pPr>
            <a:r>
              <a:rPr lang="fr-FR" sz="1200" dirty="0">
                <a:solidFill>
                  <a:schemeClr val="bg1"/>
                </a:solidFill>
                <a:ea typeface="Verdana" panose="020B0604030504040204" pitchFamily="34" charset="0"/>
                <a:cs typeface="Times New Roman"/>
              </a:rPr>
              <a:t>Et candidatures proposées par d’autres conseillers si l’offre n’est pas déléguée, hors offres d’emploi JOP</a:t>
            </a:r>
            <a:endParaRPr lang="fr-FR" sz="1200" dirty="0">
              <a:solidFill>
                <a:schemeClr val="bg1"/>
              </a:solidFill>
              <a:ea typeface="Verdana" panose="020B0604030504040204" pitchFamily="34" charset="0"/>
              <a:cs typeface="Calibri" panose="020F0502020204030204"/>
            </a:endParaRPr>
          </a:p>
          <a:p>
            <a:pPr>
              <a:lnSpc>
                <a:spcPct val="107000"/>
              </a:lnSpc>
            </a:pPr>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cs typeface="Times New Roman"/>
              </a:rPr>
              <a:t>Il renseigne la suite donnée à la candidature en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s’appuyant sur l’aide à la décision « comparatif de l’offre et du profil »,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Consultant le CV du DE,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Echangeant avec le conseiller référent du candidat,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Echangeant avec le candidat directement</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Ou avec l’avis du recruteur</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697" y="2100425"/>
            <a:ext cx="7928522" cy="2386082"/>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922" y="4744426"/>
            <a:ext cx="8049010" cy="1591327"/>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160" y="1704259"/>
            <a:ext cx="7802577" cy="542154"/>
          </a:xfrm>
          <a:prstGeom prst="rect">
            <a:avLst/>
          </a:prstGeom>
        </p:spPr>
      </p:pic>
      <p:sp>
        <p:nvSpPr>
          <p:cNvPr id="9" name="Rectangle à coins arrondis 8"/>
          <p:cNvSpPr/>
          <p:nvPr/>
        </p:nvSpPr>
        <p:spPr>
          <a:xfrm>
            <a:off x="4605489" y="1715668"/>
            <a:ext cx="1316339" cy="53074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Connecteur 7"/>
          <p:cNvSpPr/>
          <p:nvPr/>
        </p:nvSpPr>
        <p:spPr>
          <a:xfrm>
            <a:off x="5032537" y="1208803"/>
            <a:ext cx="451685" cy="4572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pic>
        <p:nvPicPr>
          <p:cNvPr id="11" name="Image 10"/>
          <p:cNvPicPr>
            <a:picLocks noChangeAspect="1"/>
          </p:cNvPicPr>
          <p:nvPr/>
        </p:nvPicPr>
        <p:blipFill>
          <a:blip r:embed="rId5"/>
          <a:stretch>
            <a:fillRect/>
          </a:stretch>
        </p:blipFill>
        <p:spPr>
          <a:xfrm>
            <a:off x="6087189" y="2482842"/>
            <a:ext cx="2273133" cy="291962"/>
          </a:xfrm>
          <a:prstGeom prst="rect">
            <a:avLst/>
          </a:prstGeom>
          <a:ln>
            <a:noFill/>
          </a:ln>
          <a:effectLst>
            <a:outerShdw blurRad="190500" algn="tl" rotWithShape="0">
              <a:srgbClr val="000000">
                <a:alpha val="70000"/>
              </a:srgbClr>
            </a:outerShdw>
          </a:effectLst>
        </p:spPr>
      </p:pic>
      <p:sp>
        <p:nvSpPr>
          <p:cNvPr id="10" name="Titre 6">
            <a:extLst>
              <a:ext uri="{FF2B5EF4-FFF2-40B4-BE49-F238E27FC236}">
                <a16:creationId xmlns:a16="http://schemas.microsoft.com/office/drawing/2014/main" id="{B14A17DF-6F70-D2EA-CB7E-0FFF2B3FD75F}"/>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à traiter     1/6</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13" name="ZoneTexte 12">
            <a:extLst>
              <a:ext uri="{FF2B5EF4-FFF2-40B4-BE49-F238E27FC236}">
                <a16:creationId xmlns:a16="http://schemas.microsoft.com/office/drawing/2014/main" id="{A0180275-C3C9-C73E-1624-2EF74D473033}"/>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Détail de l’onglet </a:t>
            </a:r>
            <a:r>
              <a:rPr lang="fr-FR" sz="1600" dirty="0">
                <a:solidFill>
                  <a:schemeClr val="bg2"/>
                </a:solidFill>
                <a:ea typeface="Verdana" panose="020B0604030504040204" pitchFamily="34" charset="0"/>
              </a:rPr>
              <a:t>« Candidatures à traiter »</a:t>
            </a:r>
          </a:p>
        </p:txBody>
      </p:sp>
    </p:spTree>
    <p:extLst>
      <p:ext uri="{BB962C8B-B14F-4D97-AF65-F5344CB8AC3E}">
        <p14:creationId xmlns:p14="http://schemas.microsoft.com/office/powerpoint/2010/main" val="3697053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34</a:t>
            </a:fld>
            <a:endParaRPr lang="fr-FR"/>
          </a:p>
        </p:txBody>
      </p:sp>
      <p:pic>
        <p:nvPicPr>
          <p:cNvPr id="3" name="Image 2"/>
          <p:cNvPicPr>
            <a:picLocks noChangeAspect="1"/>
          </p:cNvPicPr>
          <p:nvPr/>
        </p:nvPicPr>
        <p:blipFill>
          <a:blip r:embed="rId2"/>
          <a:stretch>
            <a:fillRect/>
          </a:stretch>
        </p:blipFill>
        <p:spPr>
          <a:xfrm>
            <a:off x="599778" y="1559244"/>
            <a:ext cx="6312153" cy="3368663"/>
          </a:xfrm>
          <a:prstGeom prst="rect">
            <a:avLst/>
          </a:prstGeom>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66" y="5101919"/>
            <a:ext cx="6312153" cy="1390385"/>
          </a:xfrm>
          <a:prstGeom prst="rect">
            <a:avLst/>
          </a:prstGeom>
        </p:spPr>
      </p:pic>
      <p:sp>
        <p:nvSpPr>
          <p:cNvPr id="6" name="ZoneTexte 5"/>
          <p:cNvSpPr txBox="1"/>
          <p:nvPr/>
        </p:nvSpPr>
        <p:spPr>
          <a:xfrm>
            <a:off x="7848325" y="1605424"/>
            <a:ext cx="2940220" cy="3647152"/>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pPr>
              <a:lnSpc>
                <a:spcPct val="107000"/>
              </a:lnSpc>
              <a:spcAft>
                <a:spcPts val="800"/>
              </a:spcAft>
            </a:pPr>
            <a:r>
              <a:rPr lang="fr-FR" sz="1200" dirty="0">
                <a:solidFill>
                  <a:schemeClr val="bg1"/>
                </a:solidFill>
                <a:ea typeface="Verdana" panose="020B0604030504040204" pitchFamily="34" charset="0"/>
                <a:cs typeface="Times New Roman"/>
              </a:rPr>
              <a:t>Le résumé de la candidature adressée par le candidat/DE apparaît avec le CV et la Lettre de motivation si existante.</a:t>
            </a:r>
          </a:p>
          <a:p>
            <a:pPr>
              <a:lnSpc>
                <a:spcPct val="107000"/>
              </a:lnSpc>
              <a:spcAft>
                <a:spcPts val="800"/>
              </a:spcAft>
            </a:pPr>
            <a:r>
              <a:rPr lang="fr-FR" sz="1200" dirty="0">
                <a:solidFill>
                  <a:schemeClr val="bg1"/>
                </a:solidFill>
                <a:ea typeface="Verdana" panose="020B0604030504040204" pitchFamily="34" charset="0"/>
                <a:cs typeface="Times New Roman"/>
              </a:rPr>
              <a:t>Après étude de la candidature, à l’aide du </a:t>
            </a:r>
            <a:r>
              <a:rPr lang="fr-FR" sz="1200" dirty="0">
                <a:solidFill>
                  <a:srgbClr val="FFFFFF"/>
                </a:solidFill>
                <a:ea typeface="Verdana" panose="020B0604030504040204" pitchFamily="34" charset="0"/>
                <a:cs typeface="Times New Roman"/>
              </a:rPr>
              <a:t>stylet, le conseiller </a:t>
            </a:r>
            <a:r>
              <a:rPr lang="fr-FR" sz="1200" b="1" dirty="0">
                <a:solidFill>
                  <a:schemeClr val="accent2">
                    <a:lumMod val="75000"/>
                  </a:schemeClr>
                </a:solidFill>
                <a:ea typeface="Verdana" panose="020B0604030504040204" pitchFamily="34" charset="0"/>
                <a:cs typeface="Times New Roman"/>
              </a:rPr>
              <a:t>enregistre la décision au choix </a:t>
            </a:r>
          </a:p>
          <a:p>
            <a:pPr marL="171450" indent="-171450">
              <a:lnSpc>
                <a:spcPct val="107000"/>
              </a:lnSpc>
              <a:spcAft>
                <a:spcPts val="800"/>
              </a:spcAft>
              <a:buFont typeface="Arial" panose="020B0604020202020204" pitchFamily="34" charset="0"/>
              <a:buChar char="•"/>
            </a:pPr>
            <a:r>
              <a:rPr lang="fr-FR" sz="1200" b="1" dirty="0">
                <a:solidFill>
                  <a:schemeClr val="bg1"/>
                </a:solidFill>
                <a:ea typeface="Verdana" panose="020B0604030504040204" pitchFamily="34" charset="0"/>
                <a:cs typeface="Times New Roman"/>
              </a:rPr>
              <a:t>Recevable</a:t>
            </a:r>
            <a:r>
              <a:rPr lang="fr-FR" sz="1200" dirty="0">
                <a:solidFill>
                  <a:schemeClr val="bg1"/>
                </a:solidFill>
                <a:ea typeface="Verdana" panose="020B0604030504040204" pitchFamily="34" charset="0"/>
                <a:cs typeface="Times New Roman"/>
              </a:rPr>
              <a:t> : le CDE transmet celle-ci au recruteur ou l’invite à rencontrer l’employeur directement sur un job dating ou forum par exemple</a:t>
            </a:r>
          </a:p>
          <a:p>
            <a:pPr marL="171450" indent="-171450">
              <a:lnSpc>
                <a:spcPct val="107000"/>
              </a:lnSpc>
              <a:spcAft>
                <a:spcPts val="800"/>
              </a:spcAft>
              <a:buFont typeface="Arial" panose="020B0604020202020204" pitchFamily="34" charset="0"/>
              <a:buChar char="•"/>
            </a:pPr>
            <a:r>
              <a:rPr lang="fr-FR" sz="1200" b="1" dirty="0">
                <a:solidFill>
                  <a:schemeClr val="bg1"/>
                </a:solidFill>
                <a:ea typeface="Verdana" panose="020B0604030504040204" pitchFamily="34" charset="0"/>
                <a:cs typeface="Times New Roman"/>
              </a:rPr>
              <a:t>En attente </a:t>
            </a:r>
            <a:r>
              <a:rPr lang="fr-FR" sz="1200" dirty="0">
                <a:solidFill>
                  <a:schemeClr val="bg1"/>
                </a:solidFill>
                <a:ea typeface="Verdana" panose="020B0604030504040204" pitchFamily="34" charset="0"/>
                <a:cs typeface="Times New Roman"/>
              </a:rPr>
              <a:t>: 3 actions possibles (détaillées en slide 40)</a:t>
            </a:r>
          </a:p>
          <a:p>
            <a:pPr marL="171450" indent="-171450">
              <a:lnSpc>
                <a:spcPct val="107000"/>
              </a:lnSpc>
              <a:spcAft>
                <a:spcPts val="800"/>
              </a:spcAft>
              <a:buFont typeface="Arial" panose="020B0604020202020204" pitchFamily="34" charset="0"/>
              <a:buChar char="•"/>
            </a:pPr>
            <a:r>
              <a:rPr lang="fr-FR" sz="1200" b="1" dirty="0">
                <a:solidFill>
                  <a:schemeClr val="bg1"/>
                </a:solidFill>
                <a:ea typeface="Verdana" panose="020B0604030504040204" pitchFamily="34" charset="0"/>
                <a:cs typeface="Times New Roman"/>
              </a:rPr>
              <a:t>Refusée</a:t>
            </a:r>
            <a:r>
              <a:rPr lang="fr-FR" sz="1200" dirty="0">
                <a:solidFill>
                  <a:schemeClr val="bg1"/>
                </a:solidFill>
                <a:ea typeface="Verdana" panose="020B0604030504040204" pitchFamily="34" charset="0"/>
                <a:cs typeface="Times New Roman"/>
              </a:rPr>
              <a:t> :  7 motifs différents  (détaillés en slide 38)</a:t>
            </a:r>
          </a:p>
        </p:txBody>
      </p:sp>
      <p:sp>
        <p:nvSpPr>
          <p:cNvPr id="7" name="Rectangle à coins arrondis 6"/>
          <p:cNvSpPr/>
          <p:nvPr/>
        </p:nvSpPr>
        <p:spPr>
          <a:xfrm>
            <a:off x="524490" y="5363340"/>
            <a:ext cx="2627121" cy="967122"/>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B4B9BCA8-6F88-B910-43A1-44DD3165822B}"/>
              </a:ext>
            </a:extLst>
          </p:cNvPr>
          <p:cNvPicPr>
            <a:picLocks noChangeAspect="1"/>
          </p:cNvPicPr>
          <p:nvPr/>
        </p:nvPicPr>
        <p:blipFill>
          <a:blip r:embed="rId4"/>
          <a:stretch>
            <a:fillRect/>
          </a:stretch>
        </p:blipFill>
        <p:spPr>
          <a:xfrm>
            <a:off x="533282" y="4582893"/>
            <a:ext cx="6358327" cy="519026"/>
          </a:xfrm>
          <a:prstGeom prst="rect">
            <a:avLst/>
          </a:prstGeom>
          <a:ln>
            <a:noFill/>
          </a:ln>
          <a:effectLst>
            <a:outerShdw blurRad="190500" algn="tl" rotWithShape="0">
              <a:srgbClr val="000000">
                <a:alpha val="70000"/>
              </a:srgbClr>
            </a:outerShdw>
          </a:effectLst>
        </p:spPr>
      </p:pic>
      <p:sp>
        <p:nvSpPr>
          <p:cNvPr id="10" name="Titre 6">
            <a:extLst>
              <a:ext uri="{FF2B5EF4-FFF2-40B4-BE49-F238E27FC236}">
                <a16:creationId xmlns:a16="http://schemas.microsoft.com/office/drawing/2014/main" id="{A7FC9286-93AF-68C6-8D32-E0956E6C556A}"/>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à traiter     2/6</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11" name="ZoneTexte 10">
            <a:extLst>
              <a:ext uri="{FF2B5EF4-FFF2-40B4-BE49-F238E27FC236}">
                <a16:creationId xmlns:a16="http://schemas.microsoft.com/office/drawing/2014/main" id="{ABB8F687-51AD-70F2-85A7-309F8B648E2C}"/>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Trois décisions </a:t>
            </a:r>
            <a:r>
              <a:rPr lang="fr-FR" sz="1600" b="1" dirty="0">
                <a:solidFill>
                  <a:schemeClr val="bg2"/>
                </a:solidFill>
                <a:ea typeface="Verdana" panose="020B0604030504040204" pitchFamily="34" charset="0"/>
              </a:rPr>
              <a:t>à la main du conseiller</a:t>
            </a:r>
            <a:endParaRPr lang="fr-FR" sz="1600" dirty="0">
              <a:solidFill>
                <a:schemeClr val="bg2"/>
              </a:solidFill>
              <a:ea typeface="Verdana" panose="020B0604030504040204" pitchFamily="34" charset="0"/>
            </a:endParaRPr>
          </a:p>
        </p:txBody>
      </p:sp>
    </p:spTree>
    <p:extLst>
      <p:ext uri="{BB962C8B-B14F-4D97-AF65-F5344CB8AC3E}">
        <p14:creationId xmlns:p14="http://schemas.microsoft.com/office/powerpoint/2010/main" val="2080614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35</a:t>
            </a:fld>
            <a:endParaRPr lang="fr-FR"/>
          </a:p>
        </p:txBody>
      </p:sp>
      <p:pic>
        <p:nvPicPr>
          <p:cNvPr id="5" name="Image 4"/>
          <p:cNvPicPr>
            <a:picLocks noChangeAspect="1"/>
          </p:cNvPicPr>
          <p:nvPr/>
        </p:nvPicPr>
        <p:blipFill>
          <a:blip r:embed="rId2"/>
          <a:stretch>
            <a:fillRect/>
          </a:stretch>
        </p:blipFill>
        <p:spPr>
          <a:xfrm>
            <a:off x="204078" y="1563343"/>
            <a:ext cx="6534150" cy="4705350"/>
          </a:xfrm>
          <a:prstGeom prst="rect">
            <a:avLst/>
          </a:prstGeom>
        </p:spPr>
      </p:pic>
      <p:sp>
        <p:nvSpPr>
          <p:cNvPr id="8" name="ZoneTexte 7"/>
          <p:cNvSpPr txBox="1"/>
          <p:nvPr/>
        </p:nvSpPr>
        <p:spPr>
          <a:xfrm>
            <a:off x="7629525" y="1563343"/>
            <a:ext cx="4096967" cy="3600986"/>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dirty="0">
                <a:solidFill>
                  <a:schemeClr val="bg1"/>
                </a:solidFill>
                <a:ea typeface="Verdana" panose="020B0604030504040204" pitchFamily="34" charset="0"/>
                <a:cs typeface="Times New Roman"/>
              </a:rPr>
              <a:t>Le conseiller renseigne la décision de la suite de la candidature et </a:t>
            </a:r>
            <a:r>
              <a:rPr lang="fr-FR" sz="1200" b="1" dirty="0">
                <a:solidFill>
                  <a:schemeClr val="accent2">
                    <a:lumMod val="75000"/>
                  </a:schemeClr>
                </a:solidFill>
                <a:ea typeface="Verdana" panose="020B0604030504040204" pitchFamily="34" charset="0"/>
                <a:cs typeface="Times New Roman"/>
              </a:rPr>
              <a:t>agit en fonction du service convenu avec l’employeur </a:t>
            </a:r>
            <a:r>
              <a:rPr lang="fr-FR" sz="1200" dirty="0">
                <a:solidFill>
                  <a:schemeClr val="bg1"/>
                </a:solidFill>
                <a:ea typeface="Verdana" panose="020B0604030504040204" pitchFamily="34" charset="0"/>
                <a:cs typeface="Times New Roman"/>
              </a:rPr>
              <a:t>:</a:t>
            </a:r>
          </a:p>
          <a:p>
            <a:endParaRPr lang="fr-FR" sz="1200" dirty="0">
              <a:solidFill>
                <a:schemeClr val="bg1"/>
              </a:solidFill>
              <a:ea typeface="Verdana" panose="020B0604030504040204" pitchFamily="34" charset="0"/>
              <a:cs typeface="Times New Roman"/>
            </a:endParaRP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Il transmet la candidature au recruteur en cochant « joindre la lettre de motivation » si elle est jointe par le candidat</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Il invite le candidat à un entretien avec le recruteur</a:t>
            </a:r>
          </a:p>
          <a:p>
            <a:pPr marL="285750" indent="-285750">
              <a:buFont typeface="Arial" panose="020B0604020202020204" pitchFamily="34" charset="0"/>
              <a:buChar char="•"/>
            </a:pPr>
            <a:endParaRPr lang="fr-FR" sz="1200" dirty="0">
              <a:solidFill>
                <a:schemeClr val="bg1"/>
              </a:solidFill>
              <a:ea typeface="Verdana" panose="020B0604030504040204" pitchFamily="34" charset="0"/>
              <a:cs typeface="Times New Roman"/>
            </a:endParaRPr>
          </a:p>
          <a:p>
            <a:r>
              <a:rPr lang="fr-FR" sz="1200" dirty="0">
                <a:solidFill>
                  <a:schemeClr val="bg1"/>
                </a:solidFill>
                <a:ea typeface="Verdana" panose="020B0604030504040204" pitchFamily="34" charset="0"/>
                <a:cs typeface="Times New Roman"/>
              </a:rPr>
              <a:t>Le conseiller personnalise son message en l’accompagnant d’un texte pouvant donner une ou des indications complémentaires ou porter le service de «</a:t>
            </a:r>
            <a:r>
              <a:rPr lang="fr-FR" sz="1200" b="1" dirty="0">
                <a:solidFill>
                  <a:schemeClr val="bg1"/>
                </a:solidFill>
                <a:ea typeface="Verdana" panose="020B0604030504040204" pitchFamily="34" charset="0"/>
                <a:cs typeface="Times New Roman"/>
              </a:rPr>
              <a:t> valorisation </a:t>
            </a:r>
            <a:r>
              <a:rPr lang="fr-FR" sz="1200" dirty="0">
                <a:solidFill>
                  <a:schemeClr val="bg1"/>
                </a:solidFill>
                <a:ea typeface="Verdana" panose="020B0604030504040204" pitchFamily="34" charset="0"/>
                <a:cs typeface="Times New Roman"/>
              </a:rPr>
              <a:t>» :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l’intérêt du candidat est vérifié,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valoriser des compétences,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souligner une expérience particulièrement intéressante pour le recruteur, </a:t>
            </a:r>
          </a:p>
          <a:p>
            <a:pPr marL="285750" indent="-285750">
              <a:buFont typeface="Arial" panose="020B0604020202020204" pitchFamily="34" charset="0"/>
              <a:buChar char="•"/>
            </a:pPr>
            <a:r>
              <a:rPr lang="fr-FR" sz="1200" dirty="0">
                <a:solidFill>
                  <a:schemeClr val="bg1"/>
                </a:solidFill>
                <a:ea typeface="Verdana" panose="020B0604030504040204" pitchFamily="34" charset="0"/>
                <a:cs typeface="Times New Roman"/>
              </a:rPr>
              <a:t>pousser une mesure d’adaptation</a:t>
            </a:r>
          </a:p>
        </p:txBody>
      </p:sp>
      <p:pic>
        <p:nvPicPr>
          <p:cNvPr id="10" name="Image 9">
            <a:extLst>
              <a:ext uri="{FF2B5EF4-FFF2-40B4-BE49-F238E27FC236}">
                <a16:creationId xmlns:a16="http://schemas.microsoft.com/office/drawing/2014/main" id="{6EB985EB-8BA7-0B32-9FA8-3442AAABA72F}"/>
              </a:ext>
            </a:extLst>
          </p:cNvPr>
          <p:cNvPicPr>
            <a:picLocks noChangeAspect="1"/>
          </p:cNvPicPr>
          <p:nvPr/>
        </p:nvPicPr>
        <p:blipFill>
          <a:blip r:embed="rId3"/>
          <a:stretch>
            <a:fillRect/>
          </a:stretch>
        </p:blipFill>
        <p:spPr>
          <a:xfrm>
            <a:off x="3776662" y="3270738"/>
            <a:ext cx="1762617" cy="268478"/>
          </a:xfrm>
          <a:prstGeom prst="rect">
            <a:avLst/>
          </a:prstGeom>
          <a:ln>
            <a:noFill/>
          </a:ln>
          <a:effectLst>
            <a:outerShdw blurRad="190500" algn="tl" rotWithShape="0">
              <a:srgbClr val="000000">
                <a:alpha val="70000"/>
              </a:srgbClr>
            </a:outerShdw>
          </a:effectLst>
        </p:spPr>
      </p:pic>
      <p:sp>
        <p:nvSpPr>
          <p:cNvPr id="3" name="Titre 6">
            <a:extLst>
              <a:ext uri="{FF2B5EF4-FFF2-40B4-BE49-F238E27FC236}">
                <a16:creationId xmlns:a16="http://schemas.microsoft.com/office/drawing/2014/main" id="{3A5B116C-9F28-58D0-87AF-85A88D04B0D5}"/>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à traiter     3/6</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4" name="ZoneTexte 3">
            <a:extLst>
              <a:ext uri="{FF2B5EF4-FFF2-40B4-BE49-F238E27FC236}">
                <a16:creationId xmlns:a16="http://schemas.microsoft.com/office/drawing/2014/main" id="{40B2FCE1-0342-D776-6C7D-B41F0F486399}"/>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Le conseiller transmet </a:t>
            </a:r>
            <a:r>
              <a:rPr lang="fr-FR" sz="1600" b="1" dirty="0">
                <a:solidFill>
                  <a:schemeClr val="bg2"/>
                </a:solidFill>
                <a:ea typeface="Verdana" panose="020B0604030504040204" pitchFamily="34" charset="0"/>
              </a:rPr>
              <a:t>la candidature</a:t>
            </a:r>
            <a:endParaRPr lang="fr-FR" sz="1600" dirty="0">
              <a:solidFill>
                <a:schemeClr val="bg2"/>
              </a:solidFill>
              <a:ea typeface="Verdana" panose="020B0604030504040204" pitchFamily="34" charset="0"/>
            </a:endParaRPr>
          </a:p>
        </p:txBody>
      </p:sp>
    </p:spTree>
    <p:extLst>
      <p:ext uri="{BB962C8B-B14F-4D97-AF65-F5344CB8AC3E}">
        <p14:creationId xmlns:p14="http://schemas.microsoft.com/office/powerpoint/2010/main" val="1540972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36</a:t>
            </a:fld>
            <a:endParaRPr lang="fr-F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91" y="1234284"/>
            <a:ext cx="3783617" cy="3700916"/>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8269" y="1239206"/>
            <a:ext cx="4633145" cy="3700915"/>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924" y="1250652"/>
            <a:ext cx="4127878" cy="3700915"/>
          </a:xfrm>
          <a:prstGeom prst="rect">
            <a:avLst/>
          </a:prstGeom>
        </p:spPr>
      </p:pic>
      <p:sp>
        <p:nvSpPr>
          <p:cNvPr id="9" name="ZoneTexte 8"/>
          <p:cNvSpPr txBox="1"/>
          <p:nvPr/>
        </p:nvSpPr>
        <p:spPr>
          <a:xfrm>
            <a:off x="626421" y="5089113"/>
            <a:ext cx="10287000" cy="1384995"/>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dirty="0">
                <a:solidFill>
                  <a:schemeClr val="bg1"/>
                </a:solidFill>
                <a:ea typeface="Verdana" panose="020B0604030504040204" pitchFamily="34" charset="0"/>
              </a:rPr>
              <a:t>Le conseiller </a:t>
            </a:r>
            <a:r>
              <a:rPr lang="fr-FR" sz="1200" b="1" dirty="0">
                <a:solidFill>
                  <a:schemeClr val="accent2">
                    <a:lumMod val="75000"/>
                  </a:schemeClr>
                </a:solidFill>
                <a:ea typeface="Verdana" panose="020B0604030504040204" pitchFamily="34" charset="0"/>
              </a:rPr>
              <a:t>« invite le candidat à un entretien avec le recruteur » </a:t>
            </a:r>
            <a:r>
              <a:rPr lang="fr-FR" sz="1200" b="1" dirty="0">
                <a:solidFill>
                  <a:schemeClr val="bg1"/>
                </a:solidFill>
                <a:ea typeface="Verdana" panose="020B0604030504040204" pitchFamily="34" charset="0"/>
              </a:rPr>
              <a:t>:</a:t>
            </a:r>
          </a:p>
          <a:p>
            <a:endParaRPr lang="fr-FR" sz="1200" b="1"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Il renseigne la date, l’heure, le lieu du rendez-vous, les coordonnées de contact et choisit le moyen de contact pour informer le candidat de la convocation.</a:t>
            </a:r>
          </a:p>
          <a:p>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Le conseiller peut également renseigner un autre lieu de rendez-vous autre que l’entreprise et l’agence. Dans ce cas, il renseignera l’ensemble des éléments ci-contre permettant au candidat d’avoir les informations pour se rendre à l’entretien.</a:t>
            </a:r>
            <a:endParaRPr lang="fr-FR" sz="1400" dirty="0">
              <a:solidFill>
                <a:srgbClr val="FF0000"/>
              </a:solidFill>
              <a:ea typeface="Verdana" panose="020B0604030504040204" pitchFamily="34" charset="0"/>
            </a:endParaRPr>
          </a:p>
        </p:txBody>
      </p:sp>
      <p:sp>
        <p:nvSpPr>
          <p:cNvPr id="10" name="Rectangle 9">
            <a:extLst>
              <a:ext uri="{FF2B5EF4-FFF2-40B4-BE49-F238E27FC236}">
                <a16:creationId xmlns:a16="http://schemas.microsoft.com/office/drawing/2014/main" id="{2D73D4A3-0FAB-2BAA-E274-A6BBE0DE12E2}"/>
              </a:ext>
            </a:extLst>
          </p:cNvPr>
          <p:cNvSpPr/>
          <p:nvPr/>
        </p:nvSpPr>
        <p:spPr>
          <a:xfrm>
            <a:off x="1820230" y="1191407"/>
            <a:ext cx="505267" cy="523220"/>
          </a:xfrm>
          <a:prstGeom prst="rect">
            <a:avLst/>
          </a:prstGeom>
        </p:spPr>
        <p:txBody>
          <a:bodyPr wrap="none">
            <a:spAutoFit/>
          </a:bodyPr>
          <a:lstStyle/>
          <a:p>
            <a:r>
              <a:rPr lang="fr-FR" sz="2800" dirty="0">
                <a:solidFill>
                  <a:schemeClr val="accent1"/>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1"/>
              </a:solidFill>
            </a:endParaRPr>
          </a:p>
        </p:txBody>
      </p:sp>
      <p:sp>
        <p:nvSpPr>
          <p:cNvPr id="12" name="Rectangle 11">
            <a:extLst>
              <a:ext uri="{FF2B5EF4-FFF2-40B4-BE49-F238E27FC236}">
                <a16:creationId xmlns:a16="http://schemas.microsoft.com/office/drawing/2014/main" id="{9ECE534C-1F84-118F-5AA5-EA4741989A19}"/>
              </a:ext>
            </a:extLst>
          </p:cNvPr>
          <p:cNvSpPr/>
          <p:nvPr/>
        </p:nvSpPr>
        <p:spPr>
          <a:xfrm>
            <a:off x="6096000" y="1250652"/>
            <a:ext cx="505267" cy="523220"/>
          </a:xfrm>
          <a:prstGeom prst="rect">
            <a:avLst/>
          </a:prstGeom>
        </p:spPr>
        <p:txBody>
          <a:bodyPr wrap="none">
            <a:spAutoFit/>
          </a:bodyPr>
          <a:lstStyle/>
          <a:p>
            <a:r>
              <a:rPr lang="fr-FR" sz="2800" dirty="0">
                <a:solidFill>
                  <a:schemeClr val="accent1"/>
                </a:solidFill>
                <a:sym typeface="Wingdings 2" panose="05020102010507070707" pitchFamily="18" charset="2"/>
              </a:rPr>
              <a:t></a:t>
            </a:r>
            <a:endParaRPr lang="fr-FR" sz="2800" dirty="0">
              <a:solidFill>
                <a:schemeClr val="accent1"/>
              </a:solidFill>
            </a:endParaRPr>
          </a:p>
        </p:txBody>
      </p:sp>
      <p:sp>
        <p:nvSpPr>
          <p:cNvPr id="13" name="Rectangle 12">
            <a:extLst>
              <a:ext uri="{FF2B5EF4-FFF2-40B4-BE49-F238E27FC236}">
                <a16:creationId xmlns:a16="http://schemas.microsoft.com/office/drawing/2014/main" id="{D9449D9A-CEF4-D73C-1041-067B7C1127A6}"/>
              </a:ext>
            </a:extLst>
          </p:cNvPr>
          <p:cNvSpPr/>
          <p:nvPr/>
        </p:nvSpPr>
        <p:spPr>
          <a:xfrm>
            <a:off x="10011474" y="1191407"/>
            <a:ext cx="505267" cy="523220"/>
          </a:xfrm>
          <a:prstGeom prst="rect">
            <a:avLst/>
          </a:prstGeom>
        </p:spPr>
        <p:txBody>
          <a:bodyPr wrap="none">
            <a:spAutoFit/>
          </a:bodyPr>
          <a:lstStyle/>
          <a:p>
            <a:r>
              <a:rPr lang="fr-FR" sz="2800" dirty="0">
                <a:solidFill>
                  <a:schemeClr val="accent1"/>
                </a:solidFill>
                <a:sym typeface="Wingdings 2" panose="05020102010507070707" pitchFamily="18" charset="2"/>
              </a:rPr>
              <a:t></a:t>
            </a:r>
            <a:endParaRPr lang="fr-FR" sz="2800" dirty="0">
              <a:solidFill>
                <a:schemeClr val="accent1"/>
              </a:solidFill>
            </a:endParaRPr>
          </a:p>
        </p:txBody>
      </p:sp>
      <p:sp>
        <p:nvSpPr>
          <p:cNvPr id="3" name="Titre 6">
            <a:extLst>
              <a:ext uri="{FF2B5EF4-FFF2-40B4-BE49-F238E27FC236}">
                <a16:creationId xmlns:a16="http://schemas.microsoft.com/office/drawing/2014/main" id="{D6C7742F-58AB-FB56-847F-EA6CFD8A4059}"/>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à traiter     4/6</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7" name="ZoneTexte 6">
            <a:extLst>
              <a:ext uri="{FF2B5EF4-FFF2-40B4-BE49-F238E27FC236}">
                <a16:creationId xmlns:a16="http://schemas.microsoft.com/office/drawing/2014/main" id="{FC0414F9-F7D8-032D-A7D6-5A57963307C1}"/>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Le conseiller invite </a:t>
            </a:r>
            <a:r>
              <a:rPr lang="fr-FR" sz="1600" b="1" dirty="0">
                <a:solidFill>
                  <a:schemeClr val="bg2"/>
                </a:solidFill>
                <a:ea typeface="Verdana" panose="020B0604030504040204" pitchFamily="34" charset="0"/>
              </a:rPr>
              <a:t>le candidat à un entretien avec le recruteur</a:t>
            </a:r>
            <a:endParaRPr lang="fr-FR" sz="1600" dirty="0">
              <a:solidFill>
                <a:schemeClr val="bg2"/>
              </a:solidFill>
              <a:ea typeface="Verdana" panose="020B0604030504040204" pitchFamily="34" charset="0"/>
            </a:endParaRPr>
          </a:p>
        </p:txBody>
      </p:sp>
    </p:spTree>
    <p:extLst>
      <p:ext uri="{BB962C8B-B14F-4D97-AF65-F5344CB8AC3E}">
        <p14:creationId xmlns:p14="http://schemas.microsoft.com/office/powerpoint/2010/main" val="3272423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37</a:t>
            </a:fld>
            <a:endParaRPr lang="fr-FR"/>
          </a:p>
        </p:txBody>
      </p:sp>
      <p:pic>
        <p:nvPicPr>
          <p:cNvPr id="3" name="Image 2"/>
          <p:cNvPicPr>
            <a:picLocks noChangeAspect="1"/>
          </p:cNvPicPr>
          <p:nvPr/>
        </p:nvPicPr>
        <p:blipFill>
          <a:blip r:embed="rId2"/>
          <a:stretch>
            <a:fillRect/>
          </a:stretch>
        </p:blipFill>
        <p:spPr>
          <a:xfrm>
            <a:off x="640246" y="1376298"/>
            <a:ext cx="5879824" cy="4396382"/>
          </a:xfrm>
          <a:prstGeom prst="rect">
            <a:avLst/>
          </a:prstGeom>
        </p:spPr>
      </p:pic>
      <p:sp>
        <p:nvSpPr>
          <p:cNvPr id="6" name="ZoneTexte 5"/>
          <p:cNvSpPr txBox="1"/>
          <p:nvPr/>
        </p:nvSpPr>
        <p:spPr>
          <a:xfrm>
            <a:off x="7456212" y="1576450"/>
            <a:ext cx="3593308" cy="3416320"/>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fr-FR" sz="1200" dirty="0">
                <a:solidFill>
                  <a:schemeClr val="bg1"/>
                </a:solidFill>
                <a:ea typeface="Verdana" panose="020B0604030504040204" pitchFamily="34" charset="0"/>
              </a:rPr>
              <a:t>Le conseiller peut également renseigner la candidature à l’état </a:t>
            </a:r>
            <a:r>
              <a:rPr lang="fr-FR" sz="1200" b="1" dirty="0">
                <a:solidFill>
                  <a:schemeClr val="accent2">
                    <a:lumMod val="75000"/>
                  </a:schemeClr>
                </a:solidFill>
                <a:ea typeface="Verdana" panose="020B0604030504040204" pitchFamily="34" charset="0"/>
              </a:rPr>
              <a:t>« en attente » et choisir l’action à mener selon 3 motifs. </a:t>
            </a:r>
          </a:p>
          <a:p>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Pour les motifs « inviter le candidat à un entretien » et « Inviter le candidat à une information collective », le conseiller renseigne les informations à l’identique de la slide précédente. </a:t>
            </a:r>
          </a:p>
          <a:p>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Le motif </a:t>
            </a:r>
            <a:r>
              <a:rPr lang="fr-FR" sz="1200" b="1" dirty="0">
                <a:solidFill>
                  <a:schemeClr val="bg1"/>
                </a:solidFill>
                <a:ea typeface="Verdana" panose="020B0604030504040204" pitchFamily="34" charset="0"/>
              </a:rPr>
              <a:t>« en attente de décision » </a:t>
            </a:r>
            <a:r>
              <a:rPr lang="fr-FR" sz="1200" dirty="0">
                <a:solidFill>
                  <a:schemeClr val="bg1"/>
                </a:solidFill>
                <a:ea typeface="Verdana" panose="020B0604030504040204" pitchFamily="34" charset="0"/>
              </a:rPr>
              <a:t>correspond à l'attente des premiers retours sur les candidatures déjà transmises  et peut permettre également au conseiller référent de l'offre de se rapprocher du conseiller référent du demandeur d'emploi s’il souhaite un complément d’informations sur la candidature.</a:t>
            </a:r>
            <a:endParaRPr lang="fr-FR" sz="1400" dirty="0">
              <a:ea typeface="Verdana" panose="020B0604030504040204" pitchFamily="34" charset="0"/>
            </a:endParaRPr>
          </a:p>
        </p:txBody>
      </p:sp>
      <p:sp>
        <p:nvSpPr>
          <p:cNvPr id="4" name="Rectangle à coins arrondis 6">
            <a:extLst>
              <a:ext uri="{FF2B5EF4-FFF2-40B4-BE49-F238E27FC236}">
                <a16:creationId xmlns:a16="http://schemas.microsoft.com/office/drawing/2014/main" id="{0296D60B-3666-F276-6C7C-B88AFE267191}"/>
              </a:ext>
            </a:extLst>
          </p:cNvPr>
          <p:cNvSpPr/>
          <p:nvPr/>
        </p:nvSpPr>
        <p:spPr>
          <a:xfrm>
            <a:off x="1217002" y="3027629"/>
            <a:ext cx="4322152" cy="194002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6">
            <a:extLst>
              <a:ext uri="{FF2B5EF4-FFF2-40B4-BE49-F238E27FC236}">
                <a16:creationId xmlns:a16="http://schemas.microsoft.com/office/drawing/2014/main" id="{BD32C396-804A-6522-C3BD-A0B07A57DF57}"/>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à traiter     5/6</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9" name="ZoneTexte 8">
            <a:extLst>
              <a:ext uri="{FF2B5EF4-FFF2-40B4-BE49-F238E27FC236}">
                <a16:creationId xmlns:a16="http://schemas.microsoft.com/office/drawing/2014/main" id="{BC4A24A2-1902-7112-7360-E88E3BD25BC1}"/>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Le conseiller diffère </a:t>
            </a:r>
            <a:r>
              <a:rPr lang="fr-FR" sz="1600" b="1" dirty="0">
                <a:solidFill>
                  <a:schemeClr val="bg2"/>
                </a:solidFill>
                <a:ea typeface="Verdana" panose="020B0604030504040204" pitchFamily="34" charset="0"/>
              </a:rPr>
              <a:t>la transmission de la candidature au recruteur</a:t>
            </a:r>
            <a:endParaRPr lang="fr-FR" sz="1600" dirty="0">
              <a:solidFill>
                <a:schemeClr val="bg2"/>
              </a:solidFill>
              <a:ea typeface="Verdana" panose="020B0604030504040204" pitchFamily="34" charset="0"/>
            </a:endParaRPr>
          </a:p>
        </p:txBody>
      </p:sp>
    </p:spTree>
    <p:extLst>
      <p:ext uri="{BB962C8B-B14F-4D97-AF65-F5344CB8AC3E}">
        <p14:creationId xmlns:p14="http://schemas.microsoft.com/office/powerpoint/2010/main" val="383112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38</a:t>
            </a:fld>
            <a:endParaRPr lang="fr-F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604" y="1606514"/>
            <a:ext cx="4783327" cy="4095750"/>
          </a:xfrm>
          <a:prstGeom prst="rect">
            <a:avLst/>
          </a:prstGeom>
        </p:spPr>
      </p:pic>
      <p:sp>
        <p:nvSpPr>
          <p:cNvPr id="6" name="ZoneTexte 5"/>
          <p:cNvSpPr txBox="1"/>
          <p:nvPr/>
        </p:nvSpPr>
        <p:spPr>
          <a:xfrm>
            <a:off x="5085736" y="1281199"/>
            <a:ext cx="3284541" cy="5078313"/>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200" dirty="0">
                <a:solidFill>
                  <a:schemeClr val="bg1"/>
                </a:solidFill>
                <a:ea typeface="Verdana" panose="020B0604030504040204" pitchFamily="34" charset="0"/>
              </a:rPr>
              <a:t>Le conseiller peut renseigner la candidature à l’état </a:t>
            </a:r>
            <a:r>
              <a:rPr lang="fr-FR" sz="1200" b="1" dirty="0">
                <a:solidFill>
                  <a:schemeClr val="bg1"/>
                </a:solidFill>
                <a:ea typeface="Verdana" panose="020B0604030504040204" pitchFamily="34" charset="0"/>
              </a:rPr>
              <a:t>« refusée », </a:t>
            </a:r>
            <a:r>
              <a:rPr lang="fr-FR" sz="1200" dirty="0">
                <a:solidFill>
                  <a:schemeClr val="bg1"/>
                </a:solidFill>
                <a:ea typeface="Verdana" panose="020B0604030504040204" pitchFamily="34" charset="0"/>
              </a:rPr>
              <a:t>il </a:t>
            </a:r>
            <a:r>
              <a:rPr lang="fr-FR" sz="1200" b="1" dirty="0">
                <a:solidFill>
                  <a:schemeClr val="accent2">
                    <a:lumMod val="75000"/>
                  </a:schemeClr>
                </a:solidFill>
                <a:ea typeface="Verdana" panose="020B0604030504040204" pitchFamily="34" charset="0"/>
              </a:rPr>
              <a:t>indique le motif de refus selon le menu déroulant </a:t>
            </a:r>
            <a:r>
              <a:rPr lang="fr-FR" sz="1200" b="1" dirty="0">
                <a:solidFill>
                  <a:schemeClr val="bg1"/>
                </a:solidFill>
                <a:ea typeface="Verdana" panose="020B0604030504040204" pitchFamily="34" charset="0"/>
              </a:rPr>
              <a:t>:</a:t>
            </a:r>
          </a:p>
          <a:p>
            <a:endParaRPr lang="fr-FR" sz="1200" dirty="0">
              <a:solidFill>
                <a:schemeClr val="bg1"/>
              </a:solidFill>
              <a:ea typeface="Verdana" panose="020B0604030504040204" pitchFamily="34" charset="0"/>
            </a:endParaRPr>
          </a:p>
          <a:p>
            <a:pPr marL="171450" indent="-171450">
              <a:buFont typeface="Arial" panose="020B0604020202020204" pitchFamily="34" charset="0"/>
              <a:buChar char="•"/>
            </a:pPr>
            <a:r>
              <a:rPr lang="fr-FR" sz="1200" dirty="0">
                <a:solidFill>
                  <a:schemeClr val="bg1"/>
                </a:solidFill>
                <a:ea typeface="Verdana" panose="020B0604030504040204" pitchFamily="34" charset="0"/>
              </a:rPr>
              <a:t>Evaluation non validée</a:t>
            </a:r>
          </a:p>
          <a:p>
            <a:pPr marL="171450" indent="-171450">
              <a:buFont typeface="Arial" panose="020B0604020202020204" pitchFamily="34" charset="0"/>
              <a:buChar char="•"/>
            </a:pPr>
            <a:r>
              <a:rPr lang="fr-FR" sz="1200" dirty="0">
                <a:solidFill>
                  <a:schemeClr val="bg1"/>
                </a:solidFill>
                <a:ea typeface="Verdana" panose="020B0604030504040204" pitchFamily="34" charset="0"/>
              </a:rPr>
              <a:t>Le candidat ne s’est pas présenté</a:t>
            </a:r>
          </a:p>
          <a:p>
            <a:pPr marL="171450" indent="-171450">
              <a:buFont typeface="Arial" panose="020B0604020202020204" pitchFamily="34" charset="0"/>
              <a:buChar char="•"/>
            </a:pPr>
            <a:r>
              <a:rPr lang="fr-FR" sz="1200" dirty="0">
                <a:solidFill>
                  <a:schemeClr val="bg1"/>
                </a:solidFill>
                <a:ea typeface="Verdana" panose="020B0604030504040204" pitchFamily="34" charset="0"/>
              </a:rPr>
              <a:t>Formation ou qualification insuffisante/inadaptée </a:t>
            </a:r>
          </a:p>
          <a:p>
            <a:pPr marL="171450" indent="-171450">
              <a:buFont typeface="Arial" panose="020B0604020202020204" pitchFamily="34" charset="0"/>
              <a:buChar char="•"/>
            </a:pPr>
            <a:r>
              <a:rPr lang="fr-FR" sz="1200" dirty="0">
                <a:solidFill>
                  <a:schemeClr val="bg1"/>
                </a:solidFill>
                <a:ea typeface="Verdana" panose="020B0604030504040204" pitchFamily="34" charset="0"/>
              </a:rPr>
              <a:t>Motifs autres</a:t>
            </a:r>
          </a:p>
          <a:p>
            <a:pPr marL="171450" indent="-171450">
              <a:buFont typeface="Arial" panose="020B0604020202020204" pitchFamily="34" charset="0"/>
              <a:buChar char="•"/>
            </a:pPr>
            <a:r>
              <a:rPr lang="fr-FR" sz="1200" dirty="0">
                <a:solidFill>
                  <a:schemeClr val="bg1"/>
                </a:solidFill>
                <a:ea typeface="Verdana" panose="020B0604030504040204" pitchFamily="34" charset="0"/>
              </a:rPr>
              <a:t>Compétences non adaptées au poste</a:t>
            </a:r>
          </a:p>
          <a:p>
            <a:pPr marL="171450" indent="-171450">
              <a:buFont typeface="Arial" panose="020B0604020202020204" pitchFamily="34" charset="0"/>
              <a:buChar char="•"/>
            </a:pPr>
            <a:r>
              <a:rPr lang="fr-FR" sz="1200" dirty="0">
                <a:solidFill>
                  <a:schemeClr val="bg1"/>
                </a:solidFill>
                <a:ea typeface="Verdana" panose="020B0604030504040204" pitchFamily="34" charset="0"/>
              </a:rPr>
              <a:t>Expérience non adaptée au poste</a:t>
            </a:r>
          </a:p>
          <a:p>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En cas d’absence de formation/qualification adéquate dans la sécurité, le conseiller informe de la formation au CQP PSGE.</a:t>
            </a:r>
          </a:p>
          <a:p>
            <a:endParaRPr lang="fr-FR" sz="1200" dirty="0">
              <a:solidFill>
                <a:schemeClr val="bg1"/>
              </a:solidFill>
              <a:ea typeface="Verdana" panose="020B0604030504040204" pitchFamily="34" charset="0"/>
            </a:endParaRPr>
          </a:p>
          <a:p>
            <a:r>
              <a:rPr lang="fr-FR" sz="1200" dirty="0">
                <a:solidFill>
                  <a:schemeClr val="bg1"/>
                </a:solidFill>
                <a:ea typeface="Verdana" panose="020B0604030504040204" pitchFamily="34" charset="0"/>
              </a:rPr>
              <a:t>L’information et le motif du refus est automatiquement adressée au candidat par mail et dans son espace personnel courrier postal.</a:t>
            </a:r>
          </a:p>
          <a:p>
            <a:r>
              <a:rPr lang="fr-FR" sz="1200" dirty="0">
                <a:solidFill>
                  <a:schemeClr val="bg1"/>
                </a:solidFill>
                <a:ea typeface="Verdana" panose="020B0604030504040204" pitchFamily="34" charset="0"/>
                <a:cs typeface="Calibri"/>
              </a:rPr>
              <a:t>Dans le cas d’adresse mail non validée, et/ou non-consentement au zéro papier, l’envoi est uniquement réalisé dans l’espace personnel du candidat</a:t>
            </a:r>
          </a:p>
          <a:p>
            <a:endParaRPr lang="fr-FR" sz="1200" dirty="0">
              <a:solidFill>
                <a:schemeClr val="bg1"/>
              </a:solidFill>
              <a:latin typeface="Verdana" panose="020B0604030504040204" pitchFamily="34" charset="0"/>
              <a:ea typeface="Verdana" panose="020B0604030504040204" pitchFamily="34" charset="0"/>
            </a:endParaRPr>
          </a:p>
        </p:txBody>
      </p:sp>
      <p:sp>
        <p:nvSpPr>
          <p:cNvPr id="5" name="Rectangle à coins arrondis 6">
            <a:extLst>
              <a:ext uri="{FF2B5EF4-FFF2-40B4-BE49-F238E27FC236}">
                <a16:creationId xmlns:a16="http://schemas.microsoft.com/office/drawing/2014/main" id="{77BE9C49-7566-3BAF-46C7-C8932AAFAAF4}"/>
              </a:ext>
            </a:extLst>
          </p:cNvPr>
          <p:cNvSpPr/>
          <p:nvPr/>
        </p:nvSpPr>
        <p:spPr>
          <a:xfrm>
            <a:off x="434486" y="2755068"/>
            <a:ext cx="3759445" cy="1940025"/>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1239C035-BAC9-13C9-08E2-7EEEDE0F1FCF}"/>
              </a:ext>
            </a:extLst>
          </p:cNvPr>
          <p:cNvPicPr>
            <a:picLocks noChangeAspect="1"/>
          </p:cNvPicPr>
          <p:nvPr/>
        </p:nvPicPr>
        <p:blipFill>
          <a:blip r:embed="rId3"/>
          <a:stretch>
            <a:fillRect/>
          </a:stretch>
        </p:blipFill>
        <p:spPr>
          <a:xfrm>
            <a:off x="8370277" y="2995526"/>
            <a:ext cx="3619500" cy="2581275"/>
          </a:xfrm>
          <a:prstGeom prst="rect">
            <a:avLst/>
          </a:prstGeom>
        </p:spPr>
      </p:pic>
      <p:pic>
        <p:nvPicPr>
          <p:cNvPr id="20" name="Image 19">
            <a:extLst>
              <a:ext uri="{FF2B5EF4-FFF2-40B4-BE49-F238E27FC236}">
                <a16:creationId xmlns:a16="http://schemas.microsoft.com/office/drawing/2014/main" id="{DC6B8EFA-701A-F483-2B2F-01CEE62EB008}"/>
              </a:ext>
            </a:extLst>
          </p:cNvPr>
          <p:cNvPicPr>
            <a:picLocks noChangeAspect="1"/>
          </p:cNvPicPr>
          <p:nvPr/>
        </p:nvPicPr>
        <p:blipFill>
          <a:blip r:embed="rId4"/>
          <a:stretch>
            <a:fillRect/>
          </a:stretch>
        </p:blipFill>
        <p:spPr>
          <a:xfrm>
            <a:off x="9120743" y="4639760"/>
            <a:ext cx="2661138" cy="760072"/>
          </a:xfrm>
          <a:prstGeom prst="rect">
            <a:avLst/>
          </a:prstGeom>
        </p:spPr>
      </p:pic>
      <p:sp>
        <p:nvSpPr>
          <p:cNvPr id="8" name="Rectangle 7">
            <a:extLst>
              <a:ext uri="{FF2B5EF4-FFF2-40B4-BE49-F238E27FC236}">
                <a16:creationId xmlns:a16="http://schemas.microsoft.com/office/drawing/2014/main" id="{5AECD2A6-25D2-AA0C-4A73-43D39C6D1F2F}"/>
              </a:ext>
            </a:extLst>
          </p:cNvPr>
          <p:cNvSpPr/>
          <p:nvPr/>
        </p:nvSpPr>
        <p:spPr>
          <a:xfrm>
            <a:off x="0" y="3392779"/>
            <a:ext cx="505267" cy="523220"/>
          </a:xfrm>
          <a:prstGeom prst="rect">
            <a:avLst/>
          </a:prstGeom>
        </p:spPr>
        <p:txBody>
          <a:bodyPr wrap="none">
            <a:spAutoFit/>
          </a:bodyPr>
          <a:lstStyle/>
          <a:p>
            <a:r>
              <a:rPr lang="fr-FR" sz="2800" dirty="0">
                <a:latin typeface="Calibri" panose="020F0502020204030204" pitchFamily="34" charset="0"/>
                <a:cs typeface="Calibri" panose="020F0502020204030204" pitchFamily="34" charset="0"/>
                <a:sym typeface="Wingdings 2" panose="05020102010507070707" pitchFamily="18" charset="2"/>
              </a:rPr>
              <a:t></a:t>
            </a:r>
            <a:endParaRPr lang="fr-FR" sz="2800" dirty="0"/>
          </a:p>
        </p:txBody>
      </p:sp>
      <p:sp>
        <p:nvSpPr>
          <p:cNvPr id="9" name="Rectangle 8">
            <a:extLst>
              <a:ext uri="{FF2B5EF4-FFF2-40B4-BE49-F238E27FC236}">
                <a16:creationId xmlns:a16="http://schemas.microsoft.com/office/drawing/2014/main" id="{B04D5F2F-1526-04A6-9BE4-82C0AFE49007}"/>
              </a:ext>
            </a:extLst>
          </p:cNvPr>
          <p:cNvSpPr/>
          <p:nvPr/>
        </p:nvSpPr>
        <p:spPr>
          <a:xfrm>
            <a:off x="8370277" y="4778122"/>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10" name="Rectangle 9">
            <a:extLst>
              <a:ext uri="{FF2B5EF4-FFF2-40B4-BE49-F238E27FC236}">
                <a16:creationId xmlns:a16="http://schemas.microsoft.com/office/drawing/2014/main" id="{66FC3204-2F08-337B-F532-4B6DBE0E65CF}"/>
              </a:ext>
            </a:extLst>
          </p:cNvPr>
          <p:cNvSpPr/>
          <p:nvPr/>
        </p:nvSpPr>
        <p:spPr>
          <a:xfrm>
            <a:off x="-53377" y="5039732"/>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11" name="Rectangle à coins arrondis 6">
            <a:extLst>
              <a:ext uri="{FF2B5EF4-FFF2-40B4-BE49-F238E27FC236}">
                <a16:creationId xmlns:a16="http://schemas.microsoft.com/office/drawing/2014/main" id="{F1177B1F-57A3-8114-1D6C-CD032F0B529F}"/>
              </a:ext>
            </a:extLst>
          </p:cNvPr>
          <p:cNvSpPr/>
          <p:nvPr/>
        </p:nvSpPr>
        <p:spPr>
          <a:xfrm>
            <a:off x="410119" y="4851888"/>
            <a:ext cx="4573903" cy="85037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6">
            <a:extLst>
              <a:ext uri="{FF2B5EF4-FFF2-40B4-BE49-F238E27FC236}">
                <a16:creationId xmlns:a16="http://schemas.microsoft.com/office/drawing/2014/main" id="{3751D60E-36D0-41A6-BF0E-600EC8AE8039}"/>
              </a:ext>
            </a:extLst>
          </p:cNvPr>
          <p:cNvSpPr/>
          <p:nvPr/>
        </p:nvSpPr>
        <p:spPr>
          <a:xfrm>
            <a:off x="8875544" y="4363024"/>
            <a:ext cx="3150506" cy="121377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6">
            <a:extLst>
              <a:ext uri="{FF2B5EF4-FFF2-40B4-BE49-F238E27FC236}">
                <a16:creationId xmlns:a16="http://schemas.microsoft.com/office/drawing/2014/main" id="{587504C8-F68F-B67C-3D5C-4D8A69A09D80}"/>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à traiter     6/6</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14" name="ZoneTexte 13">
            <a:extLst>
              <a:ext uri="{FF2B5EF4-FFF2-40B4-BE49-F238E27FC236}">
                <a16:creationId xmlns:a16="http://schemas.microsoft.com/office/drawing/2014/main" id="{4B90AB4F-5EE9-EB5B-CFEE-ED590EA274B4}"/>
              </a:ext>
            </a:extLst>
          </p:cNvPr>
          <p:cNvSpPr txBox="1"/>
          <p:nvPr/>
        </p:nvSpPr>
        <p:spPr>
          <a:xfrm>
            <a:off x="916245" y="741817"/>
            <a:ext cx="10711118" cy="338554"/>
          </a:xfrm>
          <a:prstGeom prst="rect">
            <a:avLst/>
          </a:prstGeom>
          <a:solidFill>
            <a:schemeClr val="accent1">
              <a:lumMod val="20000"/>
              <a:lumOff val="80000"/>
            </a:schemeClr>
          </a:solidFill>
        </p:spPr>
        <p:txBody>
          <a:bodyPr wrap="square" lIns="91440" tIns="45720" rIns="91440" bIns="45720" rtlCol="0" anchor="t">
            <a:spAutoFit/>
          </a:bodyPr>
          <a:lstStyle/>
          <a:p>
            <a:r>
              <a:rPr lang="fr-FR" sz="1600" b="1" dirty="0">
                <a:solidFill>
                  <a:schemeClr val="accent2">
                    <a:lumMod val="75000"/>
                  </a:schemeClr>
                </a:solidFill>
                <a:ea typeface="Verdana" panose="020B0604030504040204" pitchFamily="34" charset="0"/>
              </a:rPr>
              <a:t>Le conseiller refuse </a:t>
            </a:r>
            <a:r>
              <a:rPr lang="fr-FR" sz="1600" b="1" dirty="0">
                <a:solidFill>
                  <a:schemeClr val="bg2"/>
                </a:solidFill>
                <a:ea typeface="Verdana" panose="020B0604030504040204" pitchFamily="34" charset="0"/>
              </a:rPr>
              <a:t>la transmission de la candidature au recruteur</a:t>
            </a:r>
            <a:endParaRPr lang="fr-FR" sz="1600" dirty="0">
              <a:solidFill>
                <a:schemeClr val="bg2"/>
              </a:solidFill>
              <a:ea typeface="Verdana" panose="020B0604030504040204" pitchFamily="34" charset="0"/>
            </a:endParaRPr>
          </a:p>
        </p:txBody>
      </p:sp>
    </p:spTree>
    <p:extLst>
      <p:ext uri="{BB962C8B-B14F-4D97-AF65-F5344CB8AC3E}">
        <p14:creationId xmlns:p14="http://schemas.microsoft.com/office/powerpoint/2010/main" val="1695939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39</a:t>
            </a:fld>
            <a:endParaRPr lang="fr-FR"/>
          </a:p>
        </p:txBody>
      </p:sp>
      <p:sp>
        <p:nvSpPr>
          <p:cNvPr id="3" name="Rectangle 2"/>
          <p:cNvSpPr/>
          <p:nvPr/>
        </p:nvSpPr>
        <p:spPr>
          <a:xfrm>
            <a:off x="9111321" y="1455000"/>
            <a:ext cx="2379785" cy="1758430"/>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200" b="1" dirty="0">
                <a:solidFill>
                  <a:schemeClr val="bg1"/>
                </a:solidFill>
                <a:ea typeface="Verdana" panose="020B0604030504040204" pitchFamily="34" charset="0"/>
                <a:cs typeface="Times New Roman"/>
              </a:rPr>
              <a:t>Dans l’onglet « candidatures »</a:t>
            </a:r>
          </a:p>
          <a:p>
            <a:pPr>
              <a:lnSpc>
                <a:spcPct val="107000"/>
              </a:lnSpc>
              <a:spcAft>
                <a:spcPts val="800"/>
              </a:spcAft>
            </a:pPr>
            <a:r>
              <a:rPr lang="fr-FR" sz="1200" dirty="0">
                <a:solidFill>
                  <a:schemeClr val="bg1"/>
                </a:solidFill>
                <a:ea typeface="Verdana" panose="020B0604030504040204" pitchFamily="34" charset="0"/>
                <a:cs typeface="Times New Roman"/>
              </a:rPr>
              <a:t>Le conseiller retrouve dans cet onglet les candidatures transmises directement par les candidats à l’employeur et peut renseigner les candidatures </a:t>
            </a:r>
            <a:endParaRPr lang="fr-FR" sz="1200" dirty="0">
              <a:solidFill>
                <a:schemeClr val="bg1"/>
              </a:solidFill>
              <a:effectLst/>
              <a:ea typeface="Verdana" panose="020B0604030504040204" pitchFamily="34" charset="0"/>
              <a:cs typeface="Times New Roman"/>
            </a:endParaRPr>
          </a:p>
        </p:txBody>
      </p:sp>
      <p:pic>
        <p:nvPicPr>
          <p:cNvPr id="7" name="Image 6"/>
          <p:cNvPicPr>
            <a:picLocks noChangeAspect="1"/>
          </p:cNvPicPr>
          <p:nvPr/>
        </p:nvPicPr>
        <p:blipFill>
          <a:blip r:embed="rId2"/>
          <a:stretch>
            <a:fillRect/>
          </a:stretch>
        </p:blipFill>
        <p:spPr>
          <a:xfrm>
            <a:off x="1465760" y="3897129"/>
            <a:ext cx="4803346" cy="2532246"/>
          </a:xfrm>
          <a:prstGeom prst="rect">
            <a:avLst/>
          </a:prstGeom>
        </p:spPr>
      </p:pic>
      <p:sp>
        <p:nvSpPr>
          <p:cNvPr id="11" name="ZoneTexte 10"/>
          <p:cNvSpPr txBox="1"/>
          <p:nvPr/>
        </p:nvSpPr>
        <p:spPr>
          <a:xfrm>
            <a:off x="9111321" y="3299776"/>
            <a:ext cx="2379785" cy="1569660"/>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fr-FR" sz="1200" b="1" dirty="0">
                <a:solidFill>
                  <a:schemeClr val="bg1"/>
                </a:solidFill>
                <a:ea typeface="Verdana" panose="020B0604030504040204" pitchFamily="34" charset="0"/>
              </a:rPr>
              <a:t>En cliquant sur l’œil</a:t>
            </a:r>
            <a:r>
              <a:rPr lang="fr-FR" sz="1200" dirty="0">
                <a:solidFill>
                  <a:schemeClr val="bg1"/>
                </a:solidFill>
                <a:ea typeface="Verdana" panose="020B0604030504040204" pitchFamily="34" charset="0"/>
              </a:rPr>
              <a:t>, le conseiller accède au tableau comparatif de l’offre et du profil de candidat permettant de mesurer l’écart afin de proposer des leviers  (mesures d’adaptation, formation…) </a:t>
            </a:r>
          </a:p>
        </p:txBody>
      </p:sp>
      <p:pic>
        <p:nvPicPr>
          <p:cNvPr id="12" name="Image 11"/>
          <p:cNvPicPr>
            <a:picLocks noChangeAspect="1"/>
          </p:cNvPicPr>
          <p:nvPr/>
        </p:nvPicPr>
        <p:blipFill>
          <a:blip r:embed="rId3"/>
          <a:stretch>
            <a:fillRect/>
          </a:stretch>
        </p:blipFill>
        <p:spPr>
          <a:xfrm>
            <a:off x="65988" y="1629061"/>
            <a:ext cx="8311323" cy="572211"/>
          </a:xfrm>
          <a:prstGeom prst="rect">
            <a:avLst/>
          </a:prstGeom>
        </p:spPr>
      </p:pic>
      <p:sp>
        <p:nvSpPr>
          <p:cNvPr id="14" name="Rectangle 13"/>
          <p:cNvSpPr/>
          <p:nvPr/>
        </p:nvSpPr>
        <p:spPr>
          <a:xfrm>
            <a:off x="553603" y="708364"/>
            <a:ext cx="10194113" cy="40002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accent2">
                    <a:lumMod val="75000"/>
                  </a:schemeClr>
                </a:solidFill>
                <a:ea typeface="Verdana" panose="020B0604030504040204" pitchFamily="34" charset="0"/>
              </a:rPr>
              <a:t>A l’identique </a:t>
            </a:r>
            <a:r>
              <a:rPr lang="fr-FR" sz="1600" dirty="0">
                <a:solidFill>
                  <a:schemeClr val="tx2"/>
                </a:solidFill>
                <a:ea typeface="Verdana" panose="020B0604030504040204" pitchFamily="34" charset="0"/>
              </a:rPr>
              <a:t>de l’onglet « Toutes les mises en contact », hormis l’absence d’agence de création</a:t>
            </a:r>
          </a:p>
        </p:txBody>
      </p:sp>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453" y="2252926"/>
            <a:ext cx="8311323" cy="1473007"/>
          </a:xfrm>
          <a:prstGeom prst="rect">
            <a:avLst/>
          </a:prstGeom>
        </p:spPr>
      </p:pic>
      <p:sp>
        <p:nvSpPr>
          <p:cNvPr id="16" name="Rectangle 15"/>
          <p:cNvSpPr/>
          <p:nvPr/>
        </p:nvSpPr>
        <p:spPr>
          <a:xfrm>
            <a:off x="3870822" y="2892387"/>
            <a:ext cx="505267" cy="523220"/>
          </a:xfrm>
          <a:prstGeom prst="rect">
            <a:avLst/>
          </a:prstGeom>
        </p:spPr>
        <p:txBody>
          <a:bodyPr wrap="none">
            <a:spAutoFit/>
          </a:bodyPr>
          <a:lstStyle/>
          <a:p>
            <a:r>
              <a:rPr lang="fr-FR" sz="2800" dirty="0">
                <a:solidFill>
                  <a:schemeClr val="accent2">
                    <a:lumMod val="75000"/>
                  </a:schemeClr>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2">
                  <a:lumMod val="75000"/>
                </a:schemeClr>
              </a:solidFill>
            </a:endParaRPr>
          </a:p>
        </p:txBody>
      </p:sp>
      <p:sp>
        <p:nvSpPr>
          <p:cNvPr id="18" name="Rectangle 17"/>
          <p:cNvSpPr/>
          <p:nvPr/>
        </p:nvSpPr>
        <p:spPr>
          <a:xfrm>
            <a:off x="1125659" y="4002608"/>
            <a:ext cx="505267" cy="523220"/>
          </a:xfrm>
          <a:prstGeom prst="rect">
            <a:avLst/>
          </a:prstGeom>
        </p:spPr>
        <p:txBody>
          <a:bodyPr wrap="none">
            <a:spAutoFit/>
          </a:bodyPr>
          <a:lstStyle/>
          <a:p>
            <a:r>
              <a:rPr lang="fr-FR" sz="2800" dirty="0">
                <a:solidFill>
                  <a:schemeClr val="accent2">
                    <a:lumMod val="75000"/>
                  </a:schemeClr>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2">
                  <a:lumMod val="75000"/>
                </a:schemeClr>
              </a:solidFill>
            </a:endParaRPr>
          </a:p>
        </p:txBody>
      </p:sp>
      <p:sp>
        <p:nvSpPr>
          <p:cNvPr id="19" name="Rectangle 18"/>
          <p:cNvSpPr/>
          <p:nvPr/>
        </p:nvSpPr>
        <p:spPr>
          <a:xfrm>
            <a:off x="7497453" y="2924156"/>
            <a:ext cx="505267" cy="523220"/>
          </a:xfrm>
          <a:prstGeom prst="rect">
            <a:avLst/>
          </a:prstGeom>
        </p:spPr>
        <p:txBody>
          <a:bodyPr wrap="none">
            <a:spAutoFit/>
          </a:bodyPr>
          <a:lstStyle/>
          <a:p>
            <a:r>
              <a:rPr lang="fr-FR" sz="2800" dirty="0">
                <a:solidFill>
                  <a:schemeClr val="tx2">
                    <a:lumMod val="50000"/>
                    <a:lumOff val="50000"/>
                  </a:schemeClr>
                </a:solidFill>
                <a:sym typeface="Wingdings 2" panose="05020102010507070707" pitchFamily="18" charset="2"/>
              </a:rPr>
              <a:t></a:t>
            </a:r>
            <a:endParaRPr lang="fr-FR" sz="2800" dirty="0">
              <a:solidFill>
                <a:schemeClr val="tx2">
                  <a:lumMod val="50000"/>
                  <a:lumOff val="50000"/>
                </a:schemeClr>
              </a:solidFill>
            </a:endParaRPr>
          </a:p>
        </p:txBody>
      </p:sp>
      <p:sp>
        <p:nvSpPr>
          <p:cNvPr id="20" name="Rectangle 19"/>
          <p:cNvSpPr/>
          <p:nvPr/>
        </p:nvSpPr>
        <p:spPr>
          <a:xfrm>
            <a:off x="8659813" y="3673685"/>
            <a:ext cx="505267" cy="523220"/>
          </a:xfrm>
          <a:prstGeom prst="rect">
            <a:avLst/>
          </a:prstGeom>
        </p:spPr>
        <p:txBody>
          <a:bodyPr wrap="none">
            <a:spAutoFit/>
          </a:bodyPr>
          <a:lstStyle/>
          <a:p>
            <a:r>
              <a:rPr lang="fr-FR" sz="2800" dirty="0">
                <a:solidFill>
                  <a:schemeClr val="tx2">
                    <a:lumMod val="50000"/>
                    <a:lumOff val="50000"/>
                  </a:schemeClr>
                </a:solidFill>
                <a:sym typeface="Wingdings 2" panose="05020102010507070707" pitchFamily="18" charset="2"/>
              </a:rPr>
              <a:t></a:t>
            </a:r>
            <a:endParaRPr lang="fr-FR" sz="2800" dirty="0">
              <a:solidFill>
                <a:schemeClr val="tx2">
                  <a:lumMod val="50000"/>
                  <a:lumOff val="50000"/>
                </a:schemeClr>
              </a:solidFill>
            </a:endParaRPr>
          </a:p>
        </p:txBody>
      </p:sp>
      <p:sp>
        <p:nvSpPr>
          <p:cNvPr id="21" name="Rectangle à coins arrondis 20"/>
          <p:cNvSpPr/>
          <p:nvPr/>
        </p:nvSpPr>
        <p:spPr>
          <a:xfrm>
            <a:off x="6006995" y="1629060"/>
            <a:ext cx="951959" cy="57221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8AB92CF-2BF9-FC0A-DD20-EC5058125D4A}"/>
              </a:ext>
            </a:extLst>
          </p:cNvPr>
          <p:cNvSpPr/>
          <p:nvPr/>
        </p:nvSpPr>
        <p:spPr>
          <a:xfrm>
            <a:off x="8695594" y="1368654"/>
            <a:ext cx="505267" cy="523220"/>
          </a:xfrm>
          <a:prstGeom prst="rect">
            <a:avLst/>
          </a:prstGeom>
        </p:spPr>
        <p:txBody>
          <a:bodyPr wrap="none">
            <a:spAutoFit/>
          </a:bodyPr>
          <a:lstStyle/>
          <a:p>
            <a:r>
              <a:rPr lang="fr-FR" sz="2800" dirty="0">
                <a:solidFill>
                  <a:schemeClr val="accent2">
                    <a:lumMod val="75000"/>
                  </a:schemeClr>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2">
                  <a:lumMod val="75000"/>
                </a:schemeClr>
              </a:solidFill>
            </a:endParaRPr>
          </a:p>
        </p:txBody>
      </p:sp>
      <p:sp>
        <p:nvSpPr>
          <p:cNvPr id="9" name="Rectangle à coins arrondis 6">
            <a:extLst>
              <a:ext uri="{FF2B5EF4-FFF2-40B4-BE49-F238E27FC236}">
                <a16:creationId xmlns:a16="http://schemas.microsoft.com/office/drawing/2014/main" id="{0EF93E19-29B2-E7B6-C0B7-68422C5F775A}"/>
              </a:ext>
            </a:extLst>
          </p:cNvPr>
          <p:cNvSpPr/>
          <p:nvPr/>
        </p:nvSpPr>
        <p:spPr>
          <a:xfrm>
            <a:off x="1125659" y="4040004"/>
            <a:ext cx="5833295" cy="269087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20">
            <a:extLst>
              <a:ext uri="{FF2B5EF4-FFF2-40B4-BE49-F238E27FC236}">
                <a16:creationId xmlns:a16="http://schemas.microsoft.com/office/drawing/2014/main" id="{11022325-C787-88DB-877D-C7625B0DBAA5}"/>
              </a:ext>
            </a:extLst>
          </p:cNvPr>
          <p:cNvSpPr/>
          <p:nvPr/>
        </p:nvSpPr>
        <p:spPr>
          <a:xfrm>
            <a:off x="4267115" y="2869508"/>
            <a:ext cx="951959" cy="57221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20">
            <a:extLst>
              <a:ext uri="{FF2B5EF4-FFF2-40B4-BE49-F238E27FC236}">
                <a16:creationId xmlns:a16="http://schemas.microsoft.com/office/drawing/2014/main" id="{555538F0-5377-BA88-BD49-060CFE1FF3BA}"/>
              </a:ext>
            </a:extLst>
          </p:cNvPr>
          <p:cNvSpPr/>
          <p:nvPr/>
        </p:nvSpPr>
        <p:spPr>
          <a:xfrm>
            <a:off x="7304187" y="2915860"/>
            <a:ext cx="951959" cy="572211"/>
          </a:xfrm>
          <a:prstGeom prst="roundRect">
            <a:avLst/>
          </a:prstGeom>
          <a:noFill/>
          <a:ln w="28575">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50000"/>
                  <a:lumOff val="50000"/>
                </a:schemeClr>
              </a:solidFill>
            </a:endParaRPr>
          </a:p>
        </p:txBody>
      </p:sp>
      <p:sp>
        <p:nvSpPr>
          <p:cNvPr id="17" name="Flèche : bas 16">
            <a:extLst>
              <a:ext uri="{FF2B5EF4-FFF2-40B4-BE49-F238E27FC236}">
                <a16:creationId xmlns:a16="http://schemas.microsoft.com/office/drawing/2014/main" id="{32B894F3-E02C-05D8-3596-E3FB7C94E7DA}"/>
              </a:ext>
            </a:extLst>
          </p:cNvPr>
          <p:cNvSpPr/>
          <p:nvPr/>
        </p:nvSpPr>
        <p:spPr>
          <a:xfrm>
            <a:off x="4611209" y="3668930"/>
            <a:ext cx="263769" cy="30957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a:extLst>
              <a:ext uri="{FF2B5EF4-FFF2-40B4-BE49-F238E27FC236}">
                <a16:creationId xmlns:a16="http://schemas.microsoft.com/office/drawing/2014/main" id="{6FA50F64-4F61-DD5C-F935-36787250A182}"/>
              </a:ext>
            </a:extLst>
          </p:cNvPr>
          <p:cNvSpPr/>
          <p:nvPr/>
        </p:nvSpPr>
        <p:spPr>
          <a:xfrm>
            <a:off x="6254374" y="1166358"/>
            <a:ext cx="457200" cy="4572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26" name="Bouton d’action : obtenir des informations 25">
            <a:hlinkClick r:id="" action="ppaction://noaction" highlightClick="1"/>
            <a:extLst>
              <a:ext uri="{FF2B5EF4-FFF2-40B4-BE49-F238E27FC236}">
                <a16:creationId xmlns:a16="http://schemas.microsoft.com/office/drawing/2014/main" id="{6F84B82F-507A-AE86-A953-EE9A7B3E3458}"/>
              </a:ext>
            </a:extLst>
          </p:cNvPr>
          <p:cNvSpPr/>
          <p:nvPr/>
        </p:nvSpPr>
        <p:spPr>
          <a:xfrm>
            <a:off x="7024779" y="5822879"/>
            <a:ext cx="472674" cy="401929"/>
          </a:xfrm>
          <a:prstGeom prst="actionButtonInformation">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A8FDA96-313F-A3B3-52A4-98416C8D2330}"/>
              </a:ext>
            </a:extLst>
          </p:cNvPr>
          <p:cNvSpPr/>
          <p:nvPr/>
        </p:nvSpPr>
        <p:spPr>
          <a:xfrm>
            <a:off x="6981523" y="6343481"/>
            <a:ext cx="4438676" cy="400022"/>
          </a:xfrm>
          <a:prstGeom prst="rect">
            <a:avLst/>
          </a:prstGeom>
          <a:solidFill>
            <a:schemeClr val="accent1">
              <a:lumMod val="20000"/>
              <a:lumOff val="80000"/>
            </a:schemeClr>
          </a:solidFill>
          <a:ln>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fr-FR" sz="1100" dirty="0">
                <a:solidFill>
                  <a:schemeClr val="tx2"/>
                </a:solidFill>
                <a:ea typeface="Verdana" panose="020B0604030504040204" pitchFamily="34" charset="0"/>
              </a:rPr>
              <a:t>Information relative à la définition de l’onglet</a:t>
            </a:r>
          </a:p>
        </p:txBody>
      </p:sp>
      <p:sp>
        <p:nvSpPr>
          <p:cNvPr id="15" name="Rectangle 14">
            <a:extLst>
              <a:ext uri="{FF2B5EF4-FFF2-40B4-BE49-F238E27FC236}">
                <a16:creationId xmlns:a16="http://schemas.microsoft.com/office/drawing/2014/main" id="{11B9D3A1-C4B9-A14C-DF75-5ADB2AA51450}"/>
              </a:ext>
            </a:extLst>
          </p:cNvPr>
          <p:cNvSpPr/>
          <p:nvPr/>
        </p:nvSpPr>
        <p:spPr>
          <a:xfrm>
            <a:off x="5728234" y="1641173"/>
            <a:ext cx="239240" cy="334628"/>
          </a:xfrm>
          <a:prstGeom prst="rect">
            <a:avLst/>
          </a:prstGeom>
          <a:solidFill>
            <a:srgbClr val="E5EEFB"/>
          </a:solidFill>
          <a:ln>
            <a:solidFill>
              <a:srgbClr val="E5EE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A445216-9779-F49A-CB5D-F02C70F28583}"/>
              </a:ext>
            </a:extLst>
          </p:cNvPr>
          <p:cNvSpPr/>
          <p:nvPr/>
        </p:nvSpPr>
        <p:spPr>
          <a:xfrm>
            <a:off x="5608364" y="1545542"/>
            <a:ext cx="505267" cy="523220"/>
          </a:xfrm>
          <a:prstGeom prst="rect">
            <a:avLst/>
          </a:prstGeom>
        </p:spPr>
        <p:txBody>
          <a:bodyPr wrap="none">
            <a:spAutoFit/>
          </a:bodyPr>
          <a:lstStyle/>
          <a:p>
            <a:r>
              <a:rPr lang="fr-FR" sz="2800" dirty="0">
                <a:solidFill>
                  <a:schemeClr val="accent2">
                    <a:lumMod val="75000"/>
                  </a:schemeClr>
                </a:solidFill>
                <a:latin typeface="Calibri" panose="020F0502020204030204" pitchFamily="34" charset="0"/>
                <a:cs typeface="Calibri" panose="020F0502020204030204" pitchFamily="34" charset="0"/>
                <a:sym typeface="Wingdings 2" panose="05020102010507070707" pitchFamily="18" charset="2"/>
              </a:rPr>
              <a:t></a:t>
            </a:r>
            <a:endParaRPr lang="fr-FR" sz="2800" dirty="0">
              <a:solidFill>
                <a:schemeClr val="accent2">
                  <a:lumMod val="75000"/>
                </a:schemeClr>
              </a:solidFill>
            </a:endParaRPr>
          </a:p>
        </p:txBody>
      </p:sp>
      <p:sp>
        <p:nvSpPr>
          <p:cNvPr id="27" name="Titre 6">
            <a:extLst>
              <a:ext uri="{FF2B5EF4-FFF2-40B4-BE49-F238E27FC236}">
                <a16:creationId xmlns:a16="http://schemas.microsoft.com/office/drawing/2014/main" id="{0A6A7B62-B187-425E-ED55-6A9C73C176CA}"/>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Candidatures                1/1</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
        <p:nvSpPr>
          <p:cNvPr id="32" name="ZoneTexte 31">
            <a:extLst>
              <a:ext uri="{FF2B5EF4-FFF2-40B4-BE49-F238E27FC236}">
                <a16:creationId xmlns:a16="http://schemas.microsoft.com/office/drawing/2014/main" id="{CE25C3F4-05C5-EA93-B603-B67149A143B8}"/>
              </a:ext>
            </a:extLst>
          </p:cNvPr>
          <p:cNvSpPr txBox="1"/>
          <p:nvPr/>
        </p:nvSpPr>
        <p:spPr>
          <a:xfrm>
            <a:off x="9111321" y="4988109"/>
            <a:ext cx="2379785" cy="1262718"/>
          </a:xfrm>
          <a:prstGeom prst="rect">
            <a:avLst/>
          </a:prstGeom>
          <a:solidFill>
            <a:schemeClr val="tx2"/>
          </a:solidFill>
        </p:spPr>
        <p:txBody>
          <a:bodyPr wrap="square">
            <a:spAutoFit/>
          </a:bodyPr>
          <a:lstStyle/>
          <a:p>
            <a:pPr>
              <a:lnSpc>
                <a:spcPct val="107000"/>
              </a:lnSpc>
              <a:spcAft>
                <a:spcPts val="800"/>
              </a:spcAft>
            </a:pPr>
            <a:r>
              <a:rPr lang="fr-FR" sz="1200" dirty="0">
                <a:solidFill>
                  <a:schemeClr val="bg1"/>
                </a:solidFill>
                <a:ea typeface="Verdana" panose="020B0604030504040204" pitchFamily="34" charset="0"/>
              </a:rPr>
              <a:t>Dans la colonne résultat, le conseiller </a:t>
            </a:r>
            <a:r>
              <a:rPr lang="fr-FR" sz="1200" b="1" dirty="0">
                <a:solidFill>
                  <a:schemeClr val="accent2">
                    <a:lumMod val="75000"/>
                  </a:schemeClr>
                </a:solidFill>
                <a:ea typeface="Verdana" panose="020B0604030504040204" pitchFamily="34" charset="0"/>
              </a:rPr>
              <a:t>consulte la réponse du recruteur ou la renseigne pour </a:t>
            </a:r>
            <a:r>
              <a:rPr lang="fr-FR" sz="1200" dirty="0">
                <a:solidFill>
                  <a:schemeClr val="bg1"/>
                </a:solidFill>
                <a:ea typeface="Verdana" panose="020B0604030504040204" pitchFamily="34" charset="0"/>
              </a:rPr>
              <a:t>lui lors du suivi de l’offre et des candidatures</a:t>
            </a:r>
          </a:p>
        </p:txBody>
      </p:sp>
      <p:sp>
        <p:nvSpPr>
          <p:cNvPr id="37" name="ZoneTexte 36">
            <a:extLst>
              <a:ext uri="{FF2B5EF4-FFF2-40B4-BE49-F238E27FC236}">
                <a16:creationId xmlns:a16="http://schemas.microsoft.com/office/drawing/2014/main" id="{9C48074B-0E8A-56E3-AFE5-C3370F3C82EB}"/>
              </a:ext>
            </a:extLst>
          </p:cNvPr>
          <p:cNvSpPr txBox="1"/>
          <p:nvPr/>
        </p:nvSpPr>
        <p:spPr>
          <a:xfrm>
            <a:off x="8659812" y="5218334"/>
            <a:ext cx="505267" cy="369332"/>
          </a:xfrm>
          <a:prstGeom prst="rect">
            <a:avLst/>
          </a:prstGeom>
          <a:noFill/>
        </p:spPr>
        <p:txBody>
          <a:bodyPr wrap="square">
            <a:spAutoFit/>
          </a:bodyPr>
          <a:lstStyle/>
          <a:p>
            <a:r>
              <a:rPr lang="fr-FR" sz="1800" b="1" dirty="0">
                <a:solidFill>
                  <a:schemeClr val="accent5">
                    <a:lumMod val="75000"/>
                  </a:schemeClr>
                </a:solidFill>
                <a:latin typeface="Cambria" panose="02040503050406030204" pitchFamily="18" charset="0"/>
                <a:ea typeface="Cambria" panose="02040503050406030204" pitchFamily="18" charset="0"/>
              </a:rPr>
              <a:t>❸</a:t>
            </a:r>
            <a:r>
              <a:rPr lang="fr-FR" sz="1800" dirty="0">
                <a:solidFill>
                  <a:schemeClr val="accent2">
                    <a:lumMod val="75000"/>
                  </a:schemeClr>
                </a:solidFill>
                <a:ea typeface="Verdana" panose="020B0604030504040204" pitchFamily="34" charset="0"/>
              </a:rPr>
              <a:t> </a:t>
            </a:r>
            <a:endParaRPr lang="fr-FR" dirty="0">
              <a:solidFill>
                <a:schemeClr val="accent2">
                  <a:lumMod val="75000"/>
                </a:schemeClr>
              </a:solidFill>
            </a:endParaRPr>
          </a:p>
        </p:txBody>
      </p:sp>
      <p:sp>
        <p:nvSpPr>
          <p:cNvPr id="38" name="ZoneTexte 37">
            <a:extLst>
              <a:ext uri="{FF2B5EF4-FFF2-40B4-BE49-F238E27FC236}">
                <a16:creationId xmlns:a16="http://schemas.microsoft.com/office/drawing/2014/main" id="{9D3C11B2-79F8-2DDF-1918-9EACF462568F}"/>
              </a:ext>
            </a:extLst>
          </p:cNvPr>
          <p:cNvSpPr txBox="1"/>
          <p:nvPr/>
        </p:nvSpPr>
        <p:spPr>
          <a:xfrm>
            <a:off x="5355730" y="2978694"/>
            <a:ext cx="505267" cy="369332"/>
          </a:xfrm>
          <a:prstGeom prst="rect">
            <a:avLst/>
          </a:prstGeom>
          <a:noFill/>
        </p:spPr>
        <p:txBody>
          <a:bodyPr wrap="square">
            <a:spAutoFit/>
          </a:bodyPr>
          <a:lstStyle/>
          <a:p>
            <a:r>
              <a:rPr lang="fr-FR" sz="1800" b="1" dirty="0">
                <a:solidFill>
                  <a:schemeClr val="accent5">
                    <a:lumMod val="75000"/>
                  </a:schemeClr>
                </a:solidFill>
                <a:latin typeface="Cambria" panose="02040503050406030204" pitchFamily="18" charset="0"/>
                <a:ea typeface="Cambria" panose="02040503050406030204" pitchFamily="18" charset="0"/>
              </a:rPr>
              <a:t>❸</a:t>
            </a:r>
            <a:r>
              <a:rPr lang="fr-FR" sz="1800" dirty="0">
                <a:solidFill>
                  <a:schemeClr val="accent2">
                    <a:lumMod val="75000"/>
                  </a:schemeClr>
                </a:solidFill>
                <a:ea typeface="Verdana" panose="020B0604030504040204" pitchFamily="34" charset="0"/>
              </a:rPr>
              <a:t> </a:t>
            </a:r>
            <a:endParaRPr lang="fr-FR" dirty="0">
              <a:solidFill>
                <a:schemeClr val="accent2">
                  <a:lumMod val="75000"/>
                </a:schemeClr>
              </a:solidFill>
            </a:endParaRPr>
          </a:p>
        </p:txBody>
      </p:sp>
      <p:sp>
        <p:nvSpPr>
          <p:cNvPr id="39" name="Rectangle à coins arrondis 20">
            <a:extLst>
              <a:ext uri="{FF2B5EF4-FFF2-40B4-BE49-F238E27FC236}">
                <a16:creationId xmlns:a16="http://schemas.microsoft.com/office/drawing/2014/main" id="{C69170A1-A6EC-4C9D-634F-DCAD14370D9B}"/>
              </a:ext>
            </a:extLst>
          </p:cNvPr>
          <p:cNvSpPr/>
          <p:nvPr/>
        </p:nvSpPr>
        <p:spPr>
          <a:xfrm>
            <a:off x="5385017" y="2856789"/>
            <a:ext cx="951959" cy="572211"/>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arré corné 5">
            <a:extLst>
              <a:ext uri="{FF2B5EF4-FFF2-40B4-BE49-F238E27FC236}">
                <a16:creationId xmlns:a16="http://schemas.microsoft.com/office/drawing/2014/main" id="{373B1D29-E90E-F785-6AEC-A52B614F155D}"/>
              </a:ext>
            </a:extLst>
          </p:cNvPr>
          <p:cNvSpPr/>
          <p:nvPr/>
        </p:nvSpPr>
        <p:spPr>
          <a:xfrm rot="19985999">
            <a:off x="10301213" y="213968"/>
            <a:ext cx="914400" cy="914400"/>
          </a:xfrm>
          <a:prstGeom prst="foldedCorner">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200" dirty="0" err="1"/>
              <a:t>Simplifica-tion</a:t>
            </a:r>
            <a:r>
              <a:rPr lang="fr-FR" sz="1200" dirty="0"/>
              <a:t> à venir en  </a:t>
            </a:r>
            <a:r>
              <a:rPr lang="fr-FR" dirty="0"/>
              <a:t>24M11</a:t>
            </a:r>
          </a:p>
        </p:txBody>
      </p:sp>
    </p:spTree>
    <p:extLst>
      <p:ext uri="{BB962C8B-B14F-4D97-AF65-F5344CB8AC3E}">
        <p14:creationId xmlns:p14="http://schemas.microsoft.com/office/powerpoint/2010/main" val="33198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8522-E253-CCA0-CDAE-ECE36EE3C5EF}"/>
              </a:ext>
            </a:extLst>
          </p:cNvPr>
          <p:cNvSpPr>
            <a:spLocks noGrp="1"/>
          </p:cNvSpPr>
          <p:nvPr>
            <p:ph type="title"/>
          </p:nvPr>
        </p:nvSpPr>
        <p:spPr>
          <a:xfrm>
            <a:off x="699353" y="227294"/>
            <a:ext cx="4494528" cy="747897"/>
          </a:xfrm>
        </p:spPr>
        <p:txBody>
          <a:bodyPr/>
          <a:lstStyle/>
          <a:p>
            <a:r>
              <a:rPr lang="fr-FR" dirty="0"/>
              <a:t>Sommaire</a:t>
            </a:r>
          </a:p>
        </p:txBody>
      </p:sp>
      <p:sp>
        <p:nvSpPr>
          <p:cNvPr id="3" name="Text Placeholder 2">
            <a:extLst>
              <a:ext uri="{FF2B5EF4-FFF2-40B4-BE49-F238E27FC236}">
                <a16:creationId xmlns:a16="http://schemas.microsoft.com/office/drawing/2014/main" id="{E93376B2-E3E1-B8E7-DE3C-DD06F8EBE153}"/>
              </a:ext>
            </a:extLst>
          </p:cNvPr>
          <p:cNvSpPr>
            <a:spLocks noGrp="1"/>
          </p:cNvSpPr>
          <p:nvPr>
            <p:ph type="body" sz="quarter" idx="26"/>
          </p:nvPr>
        </p:nvSpPr>
        <p:spPr>
          <a:xfrm>
            <a:off x="1523998" y="1953990"/>
            <a:ext cx="10115374" cy="267918"/>
          </a:xfrm>
        </p:spPr>
        <p:txBody>
          <a:bodyPr/>
          <a:lstStyle/>
          <a:p>
            <a:r>
              <a:rPr lang="fr-FR" dirty="0">
                <a:solidFill>
                  <a:srgbClr val="293378"/>
                </a:solidFill>
              </a:rPr>
              <a:t>Sécuriser les MER : Réussir sa « mise en relation sur une offre d’emploi » déléguée à maille régionale</a:t>
            </a:r>
            <a:endParaRPr lang="fr-FR" dirty="0">
              <a:solidFill>
                <a:srgbClr val="293378"/>
              </a:solidFill>
              <a:hlinkClick r:id="rId2" action="ppaction://hlinksldjump">
                <a:extLst>
                  <a:ext uri="{A12FA001-AC4F-418D-AE19-62706E023703}">
                    <ahyp:hlinkClr xmlns:ahyp="http://schemas.microsoft.com/office/drawing/2018/hyperlinkcolor" val="tx"/>
                  </a:ext>
                </a:extLst>
              </a:hlinkClick>
            </a:endParaRPr>
          </a:p>
          <a:p>
            <a:endParaRPr lang="fr-FR" dirty="0">
              <a:hlinkClick r:id="rId2" action="ppaction://hlinksldjump"/>
            </a:endParaRPr>
          </a:p>
        </p:txBody>
      </p:sp>
      <p:sp>
        <p:nvSpPr>
          <p:cNvPr id="14" name="Text Placeholder 13">
            <a:extLst>
              <a:ext uri="{FF2B5EF4-FFF2-40B4-BE49-F238E27FC236}">
                <a16:creationId xmlns:a16="http://schemas.microsoft.com/office/drawing/2014/main" id="{F387EEDB-A3EC-24F2-877C-BEA3ED5D2B22}"/>
              </a:ext>
            </a:extLst>
          </p:cNvPr>
          <p:cNvSpPr>
            <a:spLocks noGrp="1"/>
          </p:cNvSpPr>
          <p:nvPr>
            <p:ph type="body" sz="quarter" idx="37"/>
          </p:nvPr>
        </p:nvSpPr>
        <p:spPr>
          <a:xfrm>
            <a:off x="839347" y="2663153"/>
            <a:ext cx="386557" cy="386557"/>
          </a:xfrm>
          <a:solidFill>
            <a:schemeClr val="accent1"/>
          </a:solidFill>
        </p:spPr>
        <p:txBody>
          <a:bodyPr/>
          <a:lstStyle/>
          <a:p>
            <a:r>
              <a:rPr lang="fr-FR" dirty="0"/>
              <a:t>2</a:t>
            </a:r>
          </a:p>
        </p:txBody>
      </p:sp>
      <p:sp>
        <p:nvSpPr>
          <p:cNvPr id="4" name="Text Placeholder 3">
            <a:extLst>
              <a:ext uri="{FF2B5EF4-FFF2-40B4-BE49-F238E27FC236}">
                <a16:creationId xmlns:a16="http://schemas.microsoft.com/office/drawing/2014/main" id="{05264061-5F4B-9380-9D03-C72E974F53AE}"/>
              </a:ext>
            </a:extLst>
          </p:cNvPr>
          <p:cNvSpPr>
            <a:spLocks noGrp="1"/>
          </p:cNvSpPr>
          <p:nvPr>
            <p:ph type="body" sz="quarter" idx="27"/>
          </p:nvPr>
        </p:nvSpPr>
        <p:spPr>
          <a:xfrm>
            <a:off x="1523998" y="2708780"/>
            <a:ext cx="8397240" cy="276999"/>
          </a:xfrm>
        </p:spPr>
        <p:txBody>
          <a:bodyPr/>
          <a:lstStyle/>
          <a:p>
            <a:r>
              <a:rPr lang="fr-FR" dirty="0">
                <a:solidFill>
                  <a:srgbClr val="293378"/>
                </a:solidFill>
              </a:rPr>
              <a:t>Suivre et traiter les candidatures de l’offre déléguée à maille régionale</a:t>
            </a:r>
            <a:endParaRPr lang="fr-FR" dirty="0">
              <a:solidFill>
                <a:srgbClr val="293378"/>
              </a:solidFill>
              <a:hlinkClick r:id="rId3" action="ppaction://hlinksldjump">
                <a:extLst>
                  <a:ext uri="{A12FA001-AC4F-418D-AE19-62706E023703}">
                    <ahyp:hlinkClr xmlns:ahyp="http://schemas.microsoft.com/office/drawing/2018/hyperlinkcolor" val="tx"/>
                  </a:ext>
                </a:extLst>
              </a:hlinkClick>
            </a:endParaRPr>
          </a:p>
        </p:txBody>
      </p:sp>
      <p:sp>
        <p:nvSpPr>
          <p:cNvPr id="15" name="Text Placeholder 14">
            <a:extLst>
              <a:ext uri="{FF2B5EF4-FFF2-40B4-BE49-F238E27FC236}">
                <a16:creationId xmlns:a16="http://schemas.microsoft.com/office/drawing/2014/main" id="{0F56FAAA-60F2-4182-AE01-1C89EBB95DA0}"/>
              </a:ext>
            </a:extLst>
          </p:cNvPr>
          <p:cNvSpPr>
            <a:spLocks noGrp="1"/>
          </p:cNvSpPr>
          <p:nvPr>
            <p:ph type="body" sz="quarter" idx="38"/>
          </p:nvPr>
        </p:nvSpPr>
        <p:spPr>
          <a:xfrm>
            <a:off x="833483" y="3506368"/>
            <a:ext cx="386557" cy="386557"/>
          </a:xfrm>
          <a:solidFill>
            <a:schemeClr val="accent5">
              <a:lumMod val="60000"/>
              <a:lumOff val="40000"/>
            </a:schemeClr>
          </a:solidFill>
        </p:spPr>
        <p:txBody>
          <a:bodyPr/>
          <a:lstStyle/>
          <a:p>
            <a:r>
              <a:rPr lang="fr-FR" dirty="0"/>
              <a:t>3</a:t>
            </a:r>
          </a:p>
        </p:txBody>
      </p:sp>
      <p:sp>
        <p:nvSpPr>
          <p:cNvPr id="19" name="Espace réservé du texte 18">
            <a:extLst>
              <a:ext uri="{FF2B5EF4-FFF2-40B4-BE49-F238E27FC236}">
                <a16:creationId xmlns:a16="http://schemas.microsoft.com/office/drawing/2014/main" id="{D59B2FC2-892C-9DD2-CF64-05BE8973C73B}"/>
              </a:ext>
            </a:extLst>
          </p:cNvPr>
          <p:cNvSpPr>
            <a:spLocks noGrp="1"/>
          </p:cNvSpPr>
          <p:nvPr>
            <p:ph type="body" sz="quarter" idx="36"/>
          </p:nvPr>
        </p:nvSpPr>
        <p:spPr>
          <a:xfrm>
            <a:off x="833483" y="1905452"/>
            <a:ext cx="386557" cy="386557"/>
          </a:xfrm>
          <a:solidFill>
            <a:schemeClr val="bg2"/>
          </a:solidFill>
        </p:spPr>
        <p:txBody>
          <a:bodyPr/>
          <a:lstStyle/>
          <a:p>
            <a:r>
              <a:rPr lang="fr-FR" dirty="0">
                <a:solidFill>
                  <a:schemeClr val="bg1"/>
                </a:solidFill>
              </a:rPr>
              <a:t>1</a:t>
            </a:r>
          </a:p>
        </p:txBody>
      </p:sp>
      <p:sp>
        <p:nvSpPr>
          <p:cNvPr id="21" name="Text Placeholder 5">
            <a:extLst>
              <a:ext uri="{FF2B5EF4-FFF2-40B4-BE49-F238E27FC236}">
                <a16:creationId xmlns:a16="http://schemas.microsoft.com/office/drawing/2014/main" id="{E3B21A87-592B-B655-3064-60785797622F}"/>
              </a:ext>
            </a:extLst>
          </p:cNvPr>
          <p:cNvSpPr txBox="1">
            <a:spLocks/>
          </p:cNvSpPr>
          <p:nvPr/>
        </p:nvSpPr>
        <p:spPr>
          <a:xfrm>
            <a:off x="1523998" y="3506368"/>
            <a:ext cx="5608320" cy="27699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bg2"/>
                </a:solidFill>
                <a:latin typeface="Marianne" panose="02000000000000000000" pitchFamily="2" charset="0"/>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None/>
              <a:defRPr sz="2000" kern="1200" spc="-20">
                <a:solidFill>
                  <a:schemeClr val="tx2"/>
                </a:solidFill>
                <a:latin typeface="Marianne" panose="02000000000000000000" pitchFamily="2" charset="0"/>
                <a:ea typeface="+mn-ea"/>
                <a:cs typeface="+mn-cs"/>
              </a:defRPr>
            </a:lvl9pPr>
          </a:lstStyle>
          <a:p>
            <a:r>
              <a:rPr lang="da-DK" dirty="0"/>
              <a:t>Annexes</a:t>
            </a:r>
            <a:endParaRPr lang="fr-FR" b="1" dirty="0">
              <a:hlinkClick r:id="rId4" action="ppaction://hlinksldjump"/>
            </a:endParaRPr>
          </a:p>
        </p:txBody>
      </p:sp>
    </p:spTree>
    <p:extLst>
      <p:ext uri="{BB962C8B-B14F-4D97-AF65-F5344CB8AC3E}">
        <p14:creationId xmlns:p14="http://schemas.microsoft.com/office/powerpoint/2010/main" val="911487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40</a:t>
            </a:fld>
            <a:endParaRPr lang="fr-FR"/>
          </a:p>
        </p:txBody>
      </p:sp>
      <p:sp>
        <p:nvSpPr>
          <p:cNvPr id="3" name="Rectangle 2"/>
          <p:cNvSpPr/>
          <p:nvPr/>
        </p:nvSpPr>
        <p:spPr>
          <a:xfrm>
            <a:off x="9280574" y="1273974"/>
            <a:ext cx="2623531" cy="3846887"/>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a:lnSpc>
                <a:spcPct val="107000"/>
              </a:lnSpc>
              <a:spcAft>
                <a:spcPts val="800"/>
              </a:spcAft>
            </a:pPr>
            <a:r>
              <a:rPr lang="fr-FR" sz="1200" b="1" dirty="0">
                <a:solidFill>
                  <a:schemeClr val="bg1"/>
                </a:solidFill>
                <a:ea typeface="Verdana" panose="020B0604030504040204" pitchFamily="34" charset="0"/>
                <a:cs typeface="Times New Roman"/>
              </a:rPr>
              <a:t>Dans l’onglet « propositions employeur »</a:t>
            </a:r>
            <a:endParaRPr lang="fr-FR" sz="1200" b="1" dirty="0">
              <a:solidFill>
                <a:schemeClr val="bg1"/>
              </a:solidFill>
              <a:ea typeface="Verdana" panose="020B0604030504040204" pitchFamily="34" charset="0"/>
              <a:cs typeface="Times New Roman" panose="02020603050405020304" pitchFamily="18" charset="0"/>
            </a:endParaRPr>
          </a:p>
          <a:p>
            <a:pPr>
              <a:lnSpc>
                <a:spcPct val="107000"/>
              </a:lnSpc>
              <a:spcAft>
                <a:spcPts val="800"/>
              </a:spcAft>
            </a:pPr>
            <a:r>
              <a:rPr lang="fr-FR" sz="1200" dirty="0">
                <a:solidFill>
                  <a:schemeClr val="bg1"/>
                </a:solidFill>
                <a:ea typeface="Verdana" panose="020B0604030504040204" pitchFamily="34" charset="0"/>
                <a:cs typeface="Times New Roman"/>
              </a:rPr>
              <a:t>Dans cet onglet, le conseiller accède aux propositions d’offre d’emploi transmises par les recruteurs aux candidats.</a:t>
            </a:r>
          </a:p>
          <a:p>
            <a:pPr>
              <a:lnSpc>
                <a:spcPct val="107000"/>
              </a:lnSpc>
              <a:spcAft>
                <a:spcPts val="800"/>
              </a:spcAft>
            </a:pPr>
            <a:r>
              <a:rPr lang="fr-FR" sz="1200" dirty="0">
                <a:solidFill>
                  <a:schemeClr val="bg1"/>
                </a:solidFill>
                <a:ea typeface="Verdana" panose="020B0604030504040204" pitchFamily="34" charset="0"/>
                <a:cs typeface="Times New Roman"/>
              </a:rPr>
              <a:t>En cliquant sur l’œil, le conseiller peut voir le tableau comparatif avec l'offre et le profil du candidat afin de mesurer les correspondances et les écarts. </a:t>
            </a:r>
          </a:p>
          <a:p>
            <a:pPr>
              <a:lnSpc>
                <a:spcPct val="107000"/>
              </a:lnSpc>
              <a:spcAft>
                <a:spcPts val="800"/>
              </a:spcAft>
            </a:pPr>
            <a:endParaRPr lang="fr-FR" sz="1200" dirty="0">
              <a:solidFill>
                <a:schemeClr val="bg1"/>
              </a:solidFill>
              <a:ea typeface="Verdana" panose="020B0604030504040204" pitchFamily="34" charset="0"/>
              <a:cs typeface="Times New Roman"/>
            </a:endParaRPr>
          </a:p>
          <a:p>
            <a:pPr>
              <a:lnSpc>
                <a:spcPct val="107000"/>
              </a:lnSpc>
              <a:spcAft>
                <a:spcPts val="800"/>
              </a:spcAft>
            </a:pPr>
            <a:r>
              <a:rPr lang="fr-FR" sz="1200" dirty="0">
                <a:solidFill>
                  <a:schemeClr val="bg1"/>
                </a:solidFill>
                <a:ea typeface="Verdana" panose="020B0604030504040204" pitchFamily="34" charset="0"/>
                <a:cs typeface="Times New Roman"/>
              </a:rPr>
              <a:t>Dans la colonne résultat, le conseiller </a:t>
            </a:r>
            <a:r>
              <a:rPr lang="fr-FR" sz="1200" b="1" dirty="0">
                <a:solidFill>
                  <a:schemeClr val="accent2">
                    <a:lumMod val="75000"/>
                  </a:schemeClr>
                </a:solidFill>
                <a:ea typeface="Verdana" panose="020B0604030504040204" pitchFamily="34" charset="0"/>
                <a:cs typeface="Times New Roman"/>
              </a:rPr>
              <a:t>consulte la réponse du recruteur ou la renseigne pour lui </a:t>
            </a:r>
            <a:r>
              <a:rPr lang="fr-FR" sz="1200" dirty="0">
                <a:solidFill>
                  <a:srgbClr val="FFFFFF"/>
                </a:solidFill>
                <a:ea typeface="Verdana" panose="020B0604030504040204" pitchFamily="34" charset="0"/>
                <a:cs typeface="Times New Roman"/>
              </a:rPr>
              <a:t>lors du suivi de l’offre et des candidatures</a:t>
            </a:r>
            <a:endParaRPr lang="fr-FR" sz="1200" dirty="0">
              <a:solidFill>
                <a:srgbClr val="FFFFFF"/>
              </a:solidFill>
              <a:effectLst/>
              <a:ea typeface="Verdana" panose="020B0604030504040204" pitchFamily="34" charset="0"/>
              <a:cs typeface="Times New Roman"/>
            </a:endParaRP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504" y="1991057"/>
            <a:ext cx="8776141" cy="1385190"/>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503" y="3652472"/>
            <a:ext cx="8776141" cy="2506370"/>
          </a:xfrm>
          <a:prstGeom prst="rect">
            <a:avLst/>
          </a:prstGeom>
        </p:spPr>
      </p:pic>
      <p:pic>
        <p:nvPicPr>
          <p:cNvPr id="8" name="Image 7"/>
          <p:cNvPicPr>
            <a:picLocks noChangeAspect="1"/>
          </p:cNvPicPr>
          <p:nvPr/>
        </p:nvPicPr>
        <p:blipFill>
          <a:blip r:embed="rId4"/>
          <a:stretch>
            <a:fillRect/>
          </a:stretch>
        </p:blipFill>
        <p:spPr>
          <a:xfrm>
            <a:off x="149159" y="1352370"/>
            <a:ext cx="8761487" cy="510153"/>
          </a:xfrm>
          <a:prstGeom prst="rect">
            <a:avLst/>
          </a:prstGeom>
        </p:spPr>
      </p:pic>
      <p:sp>
        <p:nvSpPr>
          <p:cNvPr id="10" name="Rectangle à coins arrondis 9"/>
          <p:cNvSpPr/>
          <p:nvPr/>
        </p:nvSpPr>
        <p:spPr>
          <a:xfrm>
            <a:off x="7554393" y="1275162"/>
            <a:ext cx="1356253" cy="587362"/>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7325793" y="1108049"/>
            <a:ext cx="457200" cy="4572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7" name="Rectangle 6">
            <a:extLst>
              <a:ext uri="{FF2B5EF4-FFF2-40B4-BE49-F238E27FC236}">
                <a16:creationId xmlns:a16="http://schemas.microsoft.com/office/drawing/2014/main" id="{219B669D-C11E-1542-184C-B8929AE50948}"/>
              </a:ext>
            </a:extLst>
          </p:cNvPr>
          <p:cNvSpPr/>
          <p:nvPr/>
        </p:nvSpPr>
        <p:spPr>
          <a:xfrm>
            <a:off x="7979885" y="2729530"/>
            <a:ext cx="505267" cy="523220"/>
          </a:xfrm>
          <a:prstGeom prst="rect">
            <a:avLst/>
          </a:prstGeom>
        </p:spPr>
        <p:txBody>
          <a:bodyPr wrap="none">
            <a:spAutoFit/>
          </a:bodyPr>
          <a:lstStyle/>
          <a:p>
            <a:r>
              <a:rPr lang="fr-FR" sz="2800" dirty="0">
                <a:latin typeface="Calibri" panose="020F0502020204030204" pitchFamily="34" charset="0"/>
                <a:cs typeface="Calibri" panose="020F0502020204030204" pitchFamily="34" charset="0"/>
                <a:sym typeface="Wingdings 2" panose="05020102010507070707" pitchFamily="18" charset="2"/>
              </a:rPr>
              <a:t></a:t>
            </a:r>
            <a:endParaRPr lang="fr-FR" sz="2800" dirty="0"/>
          </a:p>
        </p:txBody>
      </p:sp>
      <p:sp>
        <p:nvSpPr>
          <p:cNvPr id="9" name="Rectangle 8">
            <a:extLst>
              <a:ext uri="{FF2B5EF4-FFF2-40B4-BE49-F238E27FC236}">
                <a16:creationId xmlns:a16="http://schemas.microsoft.com/office/drawing/2014/main" id="{75765A06-75FB-D748-DECD-2F033612FA26}"/>
              </a:ext>
            </a:extLst>
          </p:cNvPr>
          <p:cNvSpPr/>
          <p:nvPr/>
        </p:nvSpPr>
        <p:spPr>
          <a:xfrm>
            <a:off x="3335338" y="3628294"/>
            <a:ext cx="505267" cy="523220"/>
          </a:xfrm>
          <a:prstGeom prst="rect">
            <a:avLst/>
          </a:prstGeom>
        </p:spPr>
        <p:txBody>
          <a:bodyPr wrap="none">
            <a:spAutoFit/>
          </a:bodyPr>
          <a:lstStyle/>
          <a:p>
            <a:r>
              <a:rPr lang="fr-FR" sz="2800" dirty="0">
                <a:sym typeface="Wingdings 2" panose="05020102010507070707" pitchFamily="18" charset="2"/>
              </a:rPr>
              <a:t></a:t>
            </a:r>
            <a:endParaRPr lang="fr-FR" sz="2800" dirty="0"/>
          </a:p>
        </p:txBody>
      </p:sp>
      <p:sp>
        <p:nvSpPr>
          <p:cNvPr id="13" name="Rectangle 12">
            <a:extLst>
              <a:ext uri="{FF2B5EF4-FFF2-40B4-BE49-F238E27FC236}">
                <a16:creationId xmlns:a16="http://schemas.microsoft.com/office/drawing/2014/main" id="{6BB2B81E-FE4E-0CE5-3E89-7510B416B5A4}"/>
              </a:ext>
            </a:extLst>
          </p:cNvPr>
          <p:cNvSpPr/>
          <p:nvPr/>
        </p:nvSpPr>
        <p:spPr>
          <a:xfrm>
            <a:off x="618278" y="610764"/>
            <a:ext cx="10194113" cy="40002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accent2">
                    <a:lumMod val="75000"/>
                  </a:schemeClr>
                </a:solidFill>
                <a:ea typeface="Verdana" panose="020B0604030504040204" pitchFamily="34" charset="0"/>
              </a:rPr>
              <a:t>A l’identique </a:t>
            </a:r>
            <a:r>
              <a:rPr lang="fr-FR" sz="1600" dirty="0">
                <a:solidFill>
                  <a:schemeClr val="tx2"/>
                </a:solidFill>
                <a:ea typeface="Verdana" panose="020B0604030504040204" pitchFamily="34" charset="0"/>
              </a:rPr>
              <a:t>de l’onglet « Toutes les mises en contact », hormis l’absence d’agence de création</a:t>
            </a:r>
          </a:p>
        </p:txBody>
      </p:sp>
      <p:sp>
        <p:nvSpPr>
          <p:cNvPr id="14" name="Titre 6">
            <a:extLst>
              <a:ext uri="{FF2B5EF4-FFF2-40B4-BE49-F238E27FC236}">
                <a16:creationId xmlns:a16="http://schemas.microsoft.com/office/drawing/2014/main" id="{29C586B0-60D2-0C6C-8B4C-77172F448422}"/>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Propositions Employeur                1/2</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770339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41</a:t>
            </a:fld>
            <a:endParaRPr lang="fr-F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385" y="2027483"/>
            <a:ext cx="10241280" cy="4135549"/>
          </a:xfrm>
          <a:prstGeom prst="rect">
            <a:avLst/>
          </a:prstGeom>
        </p:spPr>
      </p:pic>
      <p:sp>
        <p:nvSpPr>
          <p:cNvPr id="4" name="ZoneTexte 3">
            <a:extLst>
              <a:ext uri="{FF2B5EF4-FFF2-40B4-BE49-F238E27FC236}">
                <a16:creationId xmlns:a16="http://schemas.microsoft.com/office/drawing/2014/main" id="{AA8690F7-7991-8546-0138-72AACF381221}"/>
              </a:ext>
            </a:extLst>
          </p:cNvPr>
          <p:cNvSpPr txBox="1"/>
          <p:nvPr/>
        </p:nvSpPr>
        <p:spPr>
          <a:xfrm>
            <a:off x="703385" y="812946"/>
            <a:ext cx="10241280" cy="830997"/>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chemeClr val="tx2"/>
                </a:solidFill>
                <a:latin typeface="Verdana" panose="020B0604030504040204" pitchFamily="34" charset="0"/>
                <a:ea typeface="Verdana" panose="020B0604030504040204" pitchFamily="34" charset="0"/>
              </a:rPr>
              <a:t>Le conseiller peut consulter le résumé de la proposition d’origine employeur </a:t>
            </a:r>
          </a:p>
          <a:p>
            <a:r>
              <a:rPr lang="fr-FR" sz="1600" dirty="0">
                <a:solidFill>
                  <a:schemeClr val="tx2"/>
                </a:solidFill>
                <a:latin typeface="Verdana" panose="020B0604030504040204" pitchFamily="34" charset="0"/>
                <a:ea typeface="Verdana" panose="020B0604030504040204" pitchFamily="34" charset="0"/>
              </a:rPr>
              <a:t>avec son </a:t>
            </a:r>
            <a:r>
              <a:rPr lang="fr-FR" sz="1600" u="sng" dirty="0">
                <a:solidFill>
                  <a:schemeClr val="tx2"/>
                </a:solidFill>
                <a:latin typeface="Verdana" panose="020B0604030504040204" pitchFamily="34" charset="0"/>
                <a:ea typeface="Verdana" panose="020B0604030504040204" pitchFamily="34" charset="0"/>
              </a:rPr>
              <a:t>message d'accompagnement personnalisé</a:t>
            </a:r>
            <a:r>
              <a:rPr lang="fr-FR" sz="1600" dirty="0">
                <a:solidFill>
                  <a:schemeClr val="tx2"/>
                </a:solidFill>
                <a:latin typeface="Verdana" panose="020B0604030504040204" pitchFamily="34" charset="0"/>
                <a:ea typeface="Verdana" panose="020B0604030504040204" pitchFamily="34" charset="0"/>
              </a:rPr>
              <a:t> indiquant la procédure qui a été transmise au candidat pour joindre le recruteur</a:t>
            </a:r>
          </a:p>
        </p:txBody>
      </p:sp>
      <p:sp>
        <p:nvSpPr>
          <p:cNvPr id="6" name="Rectangle à coins arrondis 5"/>
          <p:cNvSpPr/>
          <p:nvPr/>
        </p:nvSpPr>
        <p:spPr>
          <a:xfrm>
            <a:off x="703385" y="2222695"/>
            <a:ext cx="4473526" cy="379828"/>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6">
            <a:extLst>
              <a:ext uri="{FF2B5EF4-FFF2-40B4-BE49-F238E27FC236}">
                <a16:creationId xmlns:a16="http://schemas.microsoft.com/office/drawing/2014/main" id="{2F6336A7-9CEC-F05C-AE45-DF6A09EDF733}"/>
              </a:ext>
            </a:extLst>
          </p:cNvPr>
          <p:cNvSpPr txBox="1">
            <a:spLocks/>
          </p:cNvSpPr>
          <p:nvPr/>
        </p:nvSpPr>
        <p:spPr>
          <a:xfrm>
            <a:off x="801254" y="90535"/>
            <a:ext cx="10361034"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Traiter toutes les Propositions Employeur                2/2</a:t>
            </a:r>
            <a:br>
              <a:rPr lang="fr-FR" sz="1000" b="1" dirty="0">
                <a:solidFill>
                  <a:schemeClr val="accent2">
                    <a:lumMod val="75000"/>
                  </a:schemeClr>
                </a:solidFill>
                <a:latin typeface="Pole Emploi PRO"/>
              </a:rPr>
            </a:br>
            <a:endParaRPr lang="fr-FR" sz="2800" dirty="0">
              <a:solidFill>
                <a:schemeClr val="accent1"/>
              </a:solidFill>
              <a:ea typeface="+mn-ea"/>
              <a:cs typeface="+mn-cs"/>
            </a:endParaRPr>
          </a:p>
        </p:txBody>
      </p:sp>
    </p:spTree>
    <p:extLst>
      <p:ext uri="{BB962C8B-B14F-4D97-AF65-F5344CB8AC3E}">
        <p14:creationId xmlns:p14="http://schemas.microsoft.com/office/powerpoint/2010/main" val="1401809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D16A972-F1F7-E973-91F1-E85126C56E96}"/>
              </a:ext>
            </a:extLst>
          </p:cNvPr>
          <p:cNvSpPr>
            <a:spLocks noGrp="1"/>
          </p:cNvSpPr>
          <p:nvPr>
            <p:ph type="body" sz="quarter" idx="36"/>
          </p:nvPr>
        </p:nvSpPr>
        <p:spPr>
          <a:solidFill>
            <a:schemeClr val="accent5">
              <a:lumMod val="60000"/>
              <a:lumOff val="40000"/>
            </a:schemeClr>
          </a:solidFill>
        </p:spPr>
        <p:txBody>
          <a:bodyPr/>
          <a:lstStyle/>
          <a:p>
            <a:endParaRPr lang="fr-FR" dirty="0">
              <a:solidFill>
                <a:schemeClr val="accent5">
                  <a:lumMod val="60000"/>
                  <a:lumOff val="40000"/>
                  <a:alpha val="0"/>
                </a:schemeClr>
              </a:solidFill>
            </a:endParaRPr>
          </a:p>
        </p:txBody>
      </p:sp>
      <p:sp>
        <p:nvSpPr>
          <p:cNvPr id="4" name="Titre 3">
            <a:extLst>
              <a:ext uri="{FF2B5EF4-FFF2-40B4-BE49-F238E27FC236}">
                <a16:creationId xmlns:a16="http://schemas.microsoft.com/office/drawing/2014/main" id="{68A5671A-4061-5F80-FC4A-FA01BB975622}"/>
              </a:ext>
            </a:extLst>
          </p:cNvPr>
          <p:cNvSpPr>
            <a:spLocks noGrp="1"/>
          </p:cNvSpPr>
          <p:nvPr>
            <p:ph type="title"/>
          </p:nvPr>
        </p:nvSpPr>
        <p:spPr/>
        <p:txBody>
          <a:bodyPr/>
          <a:lstStyle/>
          <a:p>
            <a:r>
              <a:rPr lang="fr-FR" dirty="0">
                <a:solidFill>
                  <a:schemeClr val="accent5">
                    <a:lumMod val="60000"/>
                    <a:lumOff val="40000"/>
                  </a:schemeClr>
                </a:solidFill>
              </a:rPr>
              <a:t>Annexes</a:t>
            </a:r>
          </a:p>
        </p:txBody>
      </p:sp>
      <p:sp>
        <p:nvSpPr>
          <p:cNvPr id="6" name="ZoneTexte 5">
            <a:hlinkClick r:id="rId2"/>
            <a:extLst>
              <a:ext uri="{FF2B5EF4-FFF2-40B4-BE49-F238E27FC236}">
                <a16:creationId xmlns:a16="http://schemas.microsoft.com/office/drawing/2014/main" id="{91626F40-A4D4-76C6-E249-146FF3C6FD5C}"/>
              </a:ext>
            </a:extLst>
          </p:cNvPr>
          <p:cNvSpPr txBox="1"/>
          <p:nvPr/>
        </p:nvSpPr>
        <p:spPr>
          <a:xfrm>
            <a:off x="523429" y="3089852"/>
            <a:ext cx="6105970" cy="369332"/>
          </a:xfrm>
          <a:prstGeom prst="rect">
            <a:avLst/>
          </a:prstGeom>
          <a:noFill/>
        </p:spPr>
        <p:txBody>
          <a:bodyPr wrap="square">
            <a:spAutoFit/>
          </a:bodyPr>
          <a:lstStyle/>
          <a:p>
            <a:r>
              <a:rPr lang="fr-FR" dirty="0">
                <a:solidFill>
                  <a:schemeClr val="tx2"/>
                </a:solidFill>
              </a:rPr>
              <a:t>Source </a:t>
            </a:r>
            <a:r>
              <a:rPr lang="fr-FR" dirty="0">
                <a:solidFill>
                  <a:schemeClr val="tx2"/>
                </a:solidFill>
                <a:hlinkClick r:id="rId2"/>
              </a:rPr>
              <a:t>23M11 : ALR1</a:t>
            </a:r>
            <a:endParaRPr lang="fr-FR" dirty="0">
              <a:solidFill>
                <a:schemeClr val="tx2"/>
              </a:solidFill>
            </a:endParaRPr>
          </a:p>
        </p:txBody>
      </p:sp>
    </p:spTree>
    <p:extLst>
      <p:ext uri="{BB962C8B-B14F-4D97-AF65-F5344CB8AC3E}">
        <p14:creationId xmlns:p14="http://schemas.microsoft.com/office/powerpoint/2010/main" val="2083118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8A2B-2EA1-2673-3F42-8F5BAB3A9B92}"/>
            </a:ext>
          </a:extLst>
        </p:cNvPr>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9FFB4F71-AC6F-4AE3-09EB-9FC35AAA86A7}"/>
              </a:ext>
            </a:extLst>
          </p:cNvPr>
          <p:cNvSpPr>
            <a:spLocks noGrp="1"/>
          </p:cNvSpPr>
          <p:nvPr>
            <p:ph type="body" sz="quarter" idx="36"/>
          </p:nvPr>
        </p:nvSpPr>
        <p:spPr>
          <a:solidFill>
            <a:schemeClr val="accent5">
              <a:lumMod val="60000"/>
              <a:lumOff val="40000"/>
            </a:schemeClr>
          </a:solidFill>
        </p:spPr>
        <p:txBody>
          <a:bodyPr/>
          <a:lstStyle/>
          <a:p>
            <a:endParaRPr lang="fr-FR" dirty="0"/>
          </a:p>
        </p:txBody>
      </p:sp>
      <p:sp>
        <p:nvSpPr>
          <p:cNvPr id="7" name="Titre 6">
            <a:extLst>
              <a:ext uri="{FF2B5EF4-FFF2-40B4-BE49-F238E27FC236}">
                <a16:creationId xmlns:a16="http://schemas.microsoft.com/office/drawing/2014/main" id="{CB4D545E-5DDE-4ECE-46CC-868257302C5C}"/>
              </a:ext>
            </a:extLst>
          </p:cNvPr>
          <p:cNvSpPr>
            <a:spLocks noGrp="1"/>
          </p:cNvSpPr>
          <p:nvPr>
            <p:ph type="title"/>
          </p:nvPr>
        </p:nvSpPr>
        <p:spPr/>
        <p:txBody>
          <a:bodyPr/>
          <a:lstStyle/>
          <a:p>
            <a:r>
              <a:rPr lang="fr-FR" sz="2800" dirty="0">
                <a:solidFill>
                  <a:srgbClr val="293378"/>
                </a:solidFill>
                <a:ea typeface="+mn-ea"/>
                <a:cs typeface="+mn-cs"/>
              </a:rPr>
              <a:t>Délégation de la Mise en relation, </a:t>
            </a:r>
            <a:r>
              <a:rPr lang="fr-FR" sz="2800" dirty="0">
                <a:solidFill>
                  <a:schemeClr val="accent5">
                    <a:lumMod val="60000"/>
                    <a:lumOff val="40000"/>
                  </a:schemeClr>
                </a:solidFill>
              </a:rPr>
              <a:t>préconisations de la Direction Régionale Ile de France</a:t>
            </a:r>
            <a:endParaRPr lang="fr-FR" sz="2800" dirty="0">
              <a:solidFill>
                <a:schemeClr val="accent5">
                  <a:lumMod val="60000"/>
                  <a:lumOff val="40000"/>
                </a:schemeClr>
              </a:solidFill>
              <a:ea typeface="+mn-ea"/>
              <a:cs typeface="+mn-cs"/>
            </a:endParaRPr>
          </a:p>
        </p:txBody>
      </p:sp>
      <p:sp>
        <p:nvSpPr>
          <p:cNvPr id="3" name="Rectangle 2">
            <a:extLst>
              <a:ext uri="{FF2B5EF4-FFF2-40B4-BE49-F238E27FC236}">
                <a16:creationId xmlns:a16="http://schemas.microsoft.com/office/drawing/2014/main" id="{776822D8-B1FE-5462-88EA-2EB776669889}"/>
              </a:ext>
            </a:extLst>
          </p:cNvPr>
          <p:cNvSpPr/>
          <p:nvPr/>
        </p:nvSpPr>
        <p:spPr>
          <a:xfrm>
            <a:off x="7729404" y="1938555"/>
            <a:ext cx="1768681" cy="308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D1440"/>
              </a:solidFill>
            </a:endParaRPr>
          </a:p>
        </p:txBody>
      </p:sp>
      <p:sp>
        <p:nvSpPr>
          <p:cNvPr id="4" name="Rectangle 3">
            <a:extLst>
              <a:ext uri="{FF2B5EF4-FFF2-40B4-BE49-F238E27FC236}">
                <a16:creationId xmlns:a16="http://schemas.microsoft.com/office/drawing/2014/main" id="{EB35593F-EF5C-76EB-9BE3-2BBABDF69ECB}"/>
              </a:ext>
            </a:extLst>
          </p:cNvPr>
          <p:cNvSpPr/>
          <p:nvPr/>
        </p:nvSpPr>
        <p:spPr>
          <a:xfrm>
            <a:off x="4565360" y="5167266"/>
            <a:ext cx="134224" cy="239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rgbClr val="0D1440"/>
              </a:solidFill>
            </a:endParaRPr>
          </a:p>
        </p:txBody>
      </p:sp>
      <p:sp>
        <p:nvSpPr>
          <p:cNvPr id="6" name="ZoneTexte 5">
            <a:extLst>
              <a:ext uri="{FF2B5EF4-FFF2-40B4-BE49-F238E27FC236}">
                <a16:creationId xmlns:a16="http://schemas.microsoft.com/office/drawing/2014/main" id="{1567DEE7-4D19-493D-3A22-3C6DEBB5D781}"/>
              </a:ext>
            </a:extLst>
          </p:cNvPr>
          <p:cNvSpPr txBox="1"/>
          <p:nvPr/>
        </p:nvSpPr>
        <p:spPr>
          <a:xfrm>
            <a:off x="2178419" y="2936862"/>
            <a:ext cx="9289680" cy="584775"/>
          </a:xfrm>
          <a:prstGeom prst="rect">
            <a:avLst/>
          </a:prstGeom>
          <a:solidFill>
            <a:schemeClr val="tx2">
              <a:lumMod val="25000"/>
              <a:lumOff val="75000"/>
            </a:schemeClr>
          </a:solidFill>
          <a:ln>
            <a:solidFill>
              <a:schemeClr val="tx2">
                <a:lumMod val="10000"/>
                <a:lumOff val="9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solidFill>
                  <a:srgbClr val="0D1440"/>
                </a:solidFill>
                <a:cs typeface="Calibri"/>
              </a:rPr>
              <a:t>Déléguer la MER des nouvelles offres d'emploi avec services de présélection de candidats </a:t>
            </a:r>
            <a:r>
              <a:rPr lang="fr-FR" sz="1600" dirty="0">
                <a:solidFill>
                  <a:srgbClr val="0D1440"/>
                </a:solidFill>
                <a:cs typeface="Calibri"/>
              </a:rPr>
              <a:t>en </a:t>
            </a:r>
            <a:r>
              <a:rPr lang="fr-FR" sz="1600">
                <a:solidFill>
                  <a:srgbClr val="0D1440"/>
                </a:solidFill>
                <a:cs typeface="Calibri"/>
              </a:rPr>
              <a:t>informant l’employeur </a:t>
            </a:r>
            <a:r>
              <a:rPr lang="fr-FR" sz="1600" dirty="0">
                <a:solidFill>
                  <a:srgbClr val="0D1440"/>
                </a:solidFill>
                <a:cs typeface="Calibri"/>
              </a:rPr>
              <a:t>de </a:t>
            </a:r>
            <a:r>
              <a:rPr lang="fr-FR" sz="1600">
                <a:solidFill>
                  <a:srgbClr val="0D1440"/>
                </a:solidFill>
                <a:cs typeface="Calibri"/>
              </a:rPr>
              <a:t>l’intérêt de la </a:t>
            </a:r>
            <a:r>
              <a:rPr lang="fr-FR" sz="1600" dirty="0">
                <a:solidFill>
                  <a:srgbClr val="0D1440"/>
                </a:solidFill>
                <a:cs typeface="Calibri"/>
              </a:rPr>
              <a:t>délégation </a:t>
            </a:r>
          </a:p>
        </p:txBody>
      </p:sp>
      <p:pic>
        <p:nvPicPr>
          <p:cNvPr id="8" name="Graphique 7" descr="Coche avec un remplissage uni">
            <a:extLst>
              <a:ext uri="{FF2B5EF4-FFF2-40B4-BE49-F238E27FC236}">
                <a16:creationId xmlns:a16="http://schemas.microsoft.com/office/drawing/2014/main" id="{8BBFE694-3ACE-5610-2298-3F05A5C92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2584" y="1620089"/>
            <a:ext cx="312822" cy="312822"/>
          </a:xfrm>
          <a:prstGeom prst="rect">
            <a:avLst/>
          </a:prstGeom>
        </p:spPr>
      </p:pic>
      <p:sp>
        <p:nvSpPr>
          <p:cNvPr id="9" name="ZoneTexte 8">
            <a:extLst>
              <a:ext uri="{FF2B5EF4-FFF2-40B4-BE49-F238E27FC236}">
                <a16:creationId xmlns:a16="http://schemas.microsoft.com/office/drawing/2014/main" id="{7AB142F4-ACD2-7609-1A08-E36875B66DFF}"/>
              </a:ext>
            </a:extLst>
          </p:cNvPr>
          <p:cNvSpPr txBox="1"/>
          <p:nvPr/>
        </p:nvSpPr>
        <p:spPr>
          <a:xfrm>
            <a:off x="2178420" y="1560364"/>
            <a:ext cx="9289680" cy="1077218"/>
          </a:xfrm>
          <a:prstGeom prst="rect">
            <a:avLst/>
          </a:prstGeom>
          <a:solidFill>
            <a:schemeClr val="tx2">
              <a:lumMod val="10000"/>
              <a:lumOff val="90000"/>
            </a:schemeClr>
          </a:solidFill>
          <a:ln>
            <a:solidFill>
              <a:schemeClr val="tx2">
                <a:lumMod val="10000"/>
                <a:lumOff val="9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solidFill>
                  <a:srgbClr val="0D1440"/>
                </a:solidFill>
                <a:cs typeface="Calibri"/>
              </a:rPr>
              <a:t>Reprendre toutes les offres d'emploi enregistrées avec un service de Présélection des candidats : </a:t>
            </a:r>
            <a:endParaRPr lang="fr-FR" sz="1600" dirty="0">
              <a:solidFill>
                <a:srgbClr val="0D1440"/>
              </a:solidFill>
              <a:cs typeface="Calibri"/>
            </a:endParaRPr>
          </a:p>
          <a:p>
            <a:r>
              <a:rPr lang="fr-FR" sz="1600" dirty="0">
                <a:solidFill>
                  <a:srgbClr val="0D1440"/>
                </a:solidFill>
                <a:cs typeface="Calibri"/>
              </a:rPr>
              <a:t>Modifier l’offre d’emploi en enregistrant la délégation de MER pertinente, de préférence la plus élargie à la maille régionale avec le code « IDF01 » </a:t>
            </a:r>
          </a:p>
        </p:txBody>
      </p:sp>
      <p:pic>
        <p:nvPicPr>
          <p:cNvPr id="11" name="Graphique 10" descr="Coche avec un remplissage uni">
            <a:extLst>
              <a:ext uri="{FF2B5EF4-FFF2-40B4-BE49-F238E27FC236}">
                <a16:creationId xmlns:a16="http://schemas.microsoft.com/office/drawing/2014/main" id="{FA2752E6-0181-8B9E-69CE-2756246D8C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3719" y="3075536"/>
            <a:ext cx="312822" cy="312822"/>
          </a:xfrm>
          <a:prstGeom prst="rect">
            <a:avLst/>
          </a:prstGeom>
        </p:spPr>
      </p:pic>
      <p:sp>
        <p:nvSpPr>
          <p:cNvPr id="12" name="ZoneTexte 11">
            <a:extLst>
              <a:ext uri="{FF2B5EF4-FFF2-40B4-BE49-F238E27FC236}">
                <a16:creationId xmlns:a16="http://schemas.microsoft.com/office/drawing/2014/main" id="{085EA07A-055D-EFD3-8B68-9C6A76189ED6}"/>
              </a:ext>
            </a:extLst>
          </p:cNvPr>
          <p:cNvSpPr txBox="1"/>
          <p:nvPr/>
        </p:nvSpPr>
        <p:spPr>
          <a:xfrm>
            <a:off x="2178419" y="3850913"/>
            <a:ext cx="9289680" cy="584775"/>
          </a:xfrm>
          <a:prstGeom prst="rect">
            <a:avLst/>
          </a:prstGeom>
          <a:solidFill>
            <a:schemeClr val="bg2">
              <a:lumMod val="60000"/>
              <a:lumOff val="40000"/>
            </a:schemeClr>
          </a:solidFill>
          <a:ln>
            <a:solidFill>
              <a:schemeClr val="bg2">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solidFill>
                  <a:srgbClr val="FFFFFF"/>
                </a:solidFill>
                <a:cs typeface="Calibri"/>
              </a:rPr>
              <a:t>Pour les situations particulières, la délégation de la MER se fait à minima à la maille agence puis pour 1 à 2 autres agences ou 1 à 2 autres bassin (Cf Slide suivante)</a:t>
            </a:r>
            <a:endParaRPr lang="fr-FR" sz="1600" dirty="0">
              <a:solidFill>
                <a:srgbClr val="FFFFFF"/>
              </a:solidFill>
              <a:cs typeface="Calibri"/>
            </a:endParaRPr>
          </a:p>
        </p:txBody>
      </p:sp>
      <p:sp>
        <p:nvSpPr>
          <p:cNvPr id="14" name="ZoneTexte 13">
            <a:extLst>
              <a:ext uri="{FF2B5EF4-FFF2-40B4-BE49-F238E27FC236}">
                <a16:creationId xmlns:a16="http://schemas.microsoft.com/office/drawing/2014/main" id="{E63D23A9-6F36-EBA9-C545-FEDA41391A04}"/>
              </a:ext>
            </a:extLst>
          </p:cNvPr>
          <p:cNvSpPr txBox="1"/>
          <p:nvPr/>
        </p:nvSpPr>
        <p:spPr>
          <a:xfrm>
            <a:off x="2178419" y="4764965"/>
            <a:ext cx="9289680" cy="1661993"/>
          </a:xfrm>
          <a:prstGeom prst="rect">
            <a:avLst/>
          </a:prstGeom>
          <a:solidFill>
            <a:schemeClr val="accent5">
              <a:lumMod val="40000"/>
              <a:lumOff val="60000"/>
            </a:schemeClr>
          </a:solidFill>
          <a:ln>
            <a:solidFill>
              <a:schemeClr val="accent5">
                <a:lumMod val="40000"/>
                <a:lumOff val="6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dirty="0">
                <a:solidFill>
                  <a:srgbClr val="0D1440"/>
                </a:solidFill>
                <a:ea typeface="Calibri"/>
                <a:cs typeface="Calibri"/>
              </a:rPr>
              <a:t>Le correspondant de l'offre assure la gestion globale de l'offre d'emploi</a:t>
            </a:r>
            <a:endParaRPr lang="fr-FR" sz="1600" dirty="0">
              <a:solidFill>
                <a:srgbClr val="0D1440"/>
              </a:solidFill>
            </a:endParaRPr>
          </a:p>
          <a:p>
            <a:pPr algn="ctr"/>
            <a:r>
              <a:rPr lang="fr-FR" sz="1600" dirty="0">
                <a:solidFill>
                  <a:srgbClr val="0D1440"/>
                </a:solidFill>
                <a:ea typeface="Calibri"/>
                <a:cs typeface="Calibri"/>
              </a:rPr>
              <a:t>L'ensemble des conseillers de toutes dominantes d'Ile de France réalisent les mises en relation et favorisent une intermédiation de qualité </a:t>
            </a:r>
          </a:p>
          <a:p>
            <a:pPr algn="ctr"/>
            <a:r>
              <a:rPr lang="fr-FR" b="1" dirty="0">
                <a:solidFill>
                  <a:srgbClr val="0D1440"/>
                </a:solidFill>
                <a:ea typeface="Calibri"/>
                <a:cs typeface="Calibri"/>
              </a:rPr>
              <a:t>C'est par conséquent l'affaire de tous de proposer des profils pertinents et vérifiés sur l'ensemble des offres et </a:t>
            </a:r>
          </a:p>
          <a:p>
            <a:pPr algn="ctr"/>
            <a:r>
              <a:rPr lang="fr-FR" b="1" dirty="0">
                <a:solidFill>
                  <a:srgbClr val="0D1440"/>
                </a:solidFill>
                <a:ea typeface="Calibri"/>
                <a:cs typeface="Calibri"/>
              </a:rPr>
              <a:t>de permettre l'accélération des recrutements</a:t>
            </a:r>
          </a:p>
        </p:txBody>
      </p:sp>
    </p:spTree>
    <p:extLst>
      <p:ext uri="{BB962C8B-B14F-4D97-AF65-F5344CB8AC3E}">
        <p14:creationId xmlns:p14="http://schemas.microsoft.com/office/powerpoint/2010/main" val="25236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1DA3A3E-C73B-05D0-8718-E3CB6CD88698}"/>
              </a:ext>
            </a:extLst>
          </p:cNvPr>
          <p:cNvSpPr>
            <a:spLocks noGrp="1"/>
          </p:cNvSpPr>
          <p:nvPr>
            <p:ph type="body" sz="quarter" idx="36"/>
          </p:nvPr>
        </p:nvSpPr>
        <p:spPr>
          <a:solidFill>
            <a:schemeClr val="bg2"/>
          </a:solidFill>
        </p:spPr>
        <p:txBody>
          <a:bodyPr/>
          <a:lstStyle/>
          <a:p>
            <a:endParaRPr lang="fr-FR" dirty="0"/>
          </a:p>
        </p:txBody>
      </p:sp>
      <p:sp>
        <p:nvSpPr>
          <p:cNvPr id="4" name="Titre 3">
            <a:extLst>
              <a:ext uri="{FF2B5EF4-FFF2-40B4-BE49-F238E27FC236}">
                <a16:creationId xmlns:a16="http://schemas.microsoft.com/office/drawing/2014/main" id="{31E25FB2-7ABB-7E19-3DAF-BD9E2D96B613}"/>
              </a:ext>
            </a:extLst>
          </p:cNvPr>
          <p:cNvSpPr>
            <a:spLocks noGrp="1"/>
          </p:cNvSpPr>
          <p:nvPr>
            <p:ph type="title"/>
          </p:nvPr>
        </p:nvSpPr>
        <p:spPr>
          <a:xfrm>
            <a:off x="583911" y="2036939"/>
            <a:ext cx="5402552" cy="4365625"/>
          </a:xfrm>
        </p:spPr>
        <p:txBody>
          <a:bodyPr/>
          <a:lstStyle/>
          <a:p>
            <a:r>
              <a:rPr lang="fr-FR" dirty="0">
                <a:solidFill>
                  <a:srgbClr val="293378"/>
                </a:solidFill>
              </a:rPr>
              <a:t>Réussir sa « mise en relation » sur une offre d’emploi déléguée à maille régionale</a:t>
            </a:r>
            <a:br>
              <a:rPr lang="fr-FR" dirty="0">
                <a:solidFill>
                  <a:srgbClr val="293378"/>
                </a:solidFill>
              </a:rPr>
            </a:br>
            <a:endParaRPr lang="fr-FR" dirty="0"/>
          </a:p>
        </p:txBody>
      </p:sp>
      <p:pic>
        <p:nvPicPr>
          <p:cNvPr id="7" name="Espace réservé pour une image  6" descr="Connexions contour">
            <a:extLst>
              <a:ext uri="{FF2B5EF4-FFF2-40B4-BE49-F238E27FC236}">
                <a16:creationId xmlns:a16="http://schemas.microsoft.com/office/drawing/2014/main" id="{AED44D6F-2CBF-69F4-621D-32F1008B6F1E}"/>
              </a:ext>
            </a:extLst>
          </p:cNvPr>
          <p:cNvPicPr>
            <a:picLocks noGrp="1" noChangeAspect="1"/>
          </p:cNvPicPr>
          <p:nvPr>
            <p:ph type="pic" sz="quarter" idx="41"/>
          </p:nvPr>
        </p:nvPicPr>
        <p:blipFill>
          <a:blip r:embed="rId2">
            <a:extLst>
              <a:ext uri="{96DAC541-7B7A-43D3-8B79-37D633B846F1}">
                <asvg:svgBlip xmlns:asvg="http://schemas.microsoft.com/office/drawing/2016/SVG/main" r:embed="rId3"/>
              </a:ext>
            </a:extLst>
          </a:blip>
          <a:srcRect l="751" r="751"/>
          <a:stretch>
            <a:fillRect/>
          </a:stretch>
        </p:blipFill>
        <p:spPr>
          <a:solidFill>
            <a:schemeClr val="bg2"/>
          </a:solidFill>
        </p:spPr>
      </p:pic>
    </p:spTree>
    <p:extLst>
      <p:ext uri="{BB962C8B-B14F-4D97-AF65-F5344CB8AC3E}">
        <p14:creationId xmlns:p14="http://schemas.microsoft.com/office/powerpoint/2010/main" val="103028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5E17A489-49F0-37D6-D372-7DE88207872B}"/>
              </a:ext>
            </a:extLst>
          </p:cNvPr>
          <p:cNvSpPr>
            <a:spLocks noGrp="1"/>
          </p:cNvSpPr>
          <p:nvPr>
            <p:ph type="body" sz="quarter" idx="43"/>
          </p:nvPr>
        </p:nvSpPr>
        <p:spPr/>
        <p:txBody>
          <a:bodyPr/>
          <a:lstStyle/>
          <a:p>
            <a:pPr algn="ctr">
              <a:lnSpc>
                <a:spcPct val="150000"/>
              </a:lnSpc>
            </a:pPr>
            <a:r>
              <a:rPr lang="fr-FR" sz="2400" b="1" dirty="0">
                <a:solidFill>
                  <a:schemeClr val="tx2"/>
                </a:solidFill>
              </a:rPr>
              <a:t>La vérification de la CONCORDANCE du profil Offre/Demandeur </a:t>
            </a:r>
          </a:p>
          <a:p>
            <a:endParaRPr lang="fr-FR" dirty="0"/>
          </a:p>
        </p:txBody>
      </p:sp>
      <p:sp>
        <p:nvSpPr>
          <p:cNvPr id="5" name="Espace réservé du texte 4">
            <a:extLst>
              <a:ext uri="{FF2B5EF4-FFF2-40B4-BE49-F238E27FC236}">
                <a16:creationId xmlns:a16="http://schemas.microsoft.com/office/drawing/2014/main" id="{D09AE068-B1EB-F17D-4515-6DFA4B25D391}"/>
              </a:ext>
            </a:extLst>
          </p:cNvPr>
          <p:cNvSpPr>
            <a:spLocks noGrp="1"/>
          </p:cNvSpPr>
          <p:nvPr>
            <p:ph type="body" sz="quarter" idx="46"/>
          </p:nvPr>
        </p:nvSpPr>
        <p:spPr/>
        <p:txBody>
          <a:bodyPr/>
          <a:lstStyle/>
          <a:p>
            <a:endParaRPr lang="fr-FR" dirty="0"/>
          </a:p>
        </p:txBody>
      </p:sp>
      <p:sp>
        <p:nvSpPr>
          <p:cNvPr id="7" name="Espace réservé du texte 6">
            <a:extLst>
              <a:ext uri="{FF2B5EF4-FFF2-40B4-BE49-F238E27FC236}">
                <a16:creationId xmlns:a16="http://schemas.microsoft.com/office/drawing/2014/main" id="{C149CEF2-1CD3-207B-DFFA-A8F57C7F9C71}"/>
              </a:ext>
            </a:extLst>
          </p:cNvPr>
          <p:cNvSpPr>
            <a:spLocks noGrp="1"/>
          </p:cNvSpPr>
          <p:nvPr>
            <p:ph type="body" sz="quarter" idx="44"/>
          </p:nvPr>
        </p:nvSpPr>
        <p:spPr/>
        <p:txBody>
          <a:bodyPr/>
          <a:lstStyle/>
          <a:p>
            <a:pPr algn="ctr">
              <a:lnSpc>
                <a:spcPct val="150000"/>
              </a:lnSpc>
            </a:pPr>
            <a:r>
              <a:rPr lang="fr-FR" sz="2400" b="1" dirty="0"/>
              <a:t>La confirmation de l’INTERET et de la DISPONIBILITE du candidat</a:t>
            </a:r>
          </a:p>
          <a:p>
            <a:endParaRPr lang="fr-FR" dirty="0"/>
          </a:p>
        </p:txBody>
      </p:sp>
      <p:sp>
        <p:nvSpPr>
          <p:cNvPr id="8" name="Espace réservé du texte 7">
            <a:extLst>
              <a:ext uri="{FF2B5EF4-FFF2-40B4-BE49-F238E27FC236}">
                <a16:creationId xmlns:a16="http://schemas.microsoft.com/office/drawing/2014/main" id="{79923B81-9D33-2BEA-2E80-D93FADFF4CD1}"/>
              </a:ext>
            </a:extLst>
          </p:cNvPr>
          <p:cNvSpPr>
            <a:spLocks noGrp="1"/>
          </p:cNvSpPr>
          <p:nvPr>
            <p:ph type="body" sz="quarter" idx="50"/>
          </p:nvPr>
        </p:nvSpPr>
        <p:spPr/>
        <p:txBody>
          <a:bodyPr/>
          <a:lstStyle/>
          <a:p>
            <a:endParaRPr lang="fr-FR" dirty="0"/>
          </a:p>
        </p:txBody>
      </p:sp>
      <p:pic>
        <p:nvPicPr>
          <p:cNvPr id="26" name="Espace réservé pour une image  25" descr="Distance sociale avec un remplissage uni">
            <a:extLst>
              <a:ext uri="{FF2B5EF4-FFF2-40B4-BE49-F238E27FC236}">
                <a16:creationId xmlns:a16="http://schemas.microsoft.com/office/drawing/2014/main" id="{C1BA4A42-38FB-1148-8B5A-31F350C200A5}"/>
              </a:ext>
            </a:extLst>
          </p:cNvPr>
          <p:cNvPicPr>
            <a:picLocks noGrp="1" noChangeAspect="1"/>
          </p:cNvPicPr>
          <p:nvPr>
            <p:ph type="pic" sz="quarter" idx="51"/>
          </p:nvPr>
        </p:nvPicPr>
        <p:blipFill>
          <a:blip r:embed="rId2">
            <a:extLst>
              <a:ext uri="{96DAC541-7B7A-43D3-8B79-37D633B846F1}">
                <asvg:svgBlip xmlns:asvg="http://schemas.microsoft.com/office/drawing/2016/SVG/main" r:embed="rId3"/>
              </a:ext>
            </a:extLst>
          </a:blip>
          <a:srcRect/>
          <a:stretch>
            <a:fillRect/>
          </a:stretch>
        </p:blipFill>
        <p:spPr/>
      </p:pic>
      <p:sp>
        <p:nvSpPr>
          <p:cNvPr id="10" name="Espace réservé du texte 9">
            <a:extLst>
              <a:ext uri="{FF2B5EF4-FFF2-40B4-BE49-F238E27FC236}">
                <a16:creationId xmlns:a16="http://schemas.microsoft.com/office/drawing/2014/main" id="{57992CE4-F307-66EB-36D1-5287AA9E6137}"/>
              </a:ext>
            </a:extLst>
          </p:cNvPr>
          <p:cNvSpPr>
            <a:spLocks noGrp="1"/>
          </p:cNvSpPr>
          <p:nvPr>
            <p:ph type="body" sz="quarter" idx="45"/>
          </p:nvPr>
        </p:nvSpPr>
        <p:spPr/>
        <p:txBody>
          <a:bodyPr/>
          <a:lstStyle/>
          <a:p>
            <a:pPr algn="ctr">
              <a:lnSpc>
                <a:spcPct val="150000"/>
              </a:lnSpc>
            </a:pPr>
            <a:r>
              <a:rPr lang="fr-FR" sz="2400" b="1" dirty="0"/>
              <a:t>La MISE EN RELATION (MER) par le Conseiller réalisée auprès du recruteur </a:t>
            </a:r>
          </a:p>
          <a:p>
            <a:endParaRPr lang="fr-FR" dirty="0"/>
          </a:p>
        </p:txBody>
      </p:sp>
      <p:sp>
        <p:nvSpPr>
          <p:cNvPr id="11" name="Espace réservé du texte 10">
            <a:extLst>
              <a:ext uri="{FF2B5EF4-FFF2-40B4-BE49-F238E27FC236}">
                <a16:creationId xmlns:a16="http://schemas.microsoft.com/office/drawing/2014/main" id="{0A247AA0-5F86-07C2-AB28-B682EA8B7743}"/>
              </a:ext>
            </a:extLst>
          </p:cNvPr>
          <p:cNvSpPr>
            <a:spLocks noGrp="1"/>
          </p:cNvSpPr>
          <p:nvPr>
            <p:ph type="body" sz="quarter" idx="48"/>
          </p:nvPr>
        </p:nvSpPr>
        <p:spPr/>
        <p:txBody>
          <a:bodyPr/>
          <a:lstStyle/>
          <a:p>
            <a:endParaRPr lang="fr-FR"/>
          </a:p>
        </p:txBody>
      </p:sp>
      <p:pic>
        <p:nvPicPr>
          <p:cNvPr id="24" name="Espace réservé pour une image  23" descr="Branché débranché avec un remplissage uni">
            <a:extLst>
              <a:ext uri="{FF2B5EF4-FFF2-40B4-BE49-F238E27FC236}">
                <a16:creationId xmlns:a16="http://schemas.microsoft.com/office/drawing/2014/main" id="{8752871A-FF2C-1D93-30B0-22267525EB24}"/>
              </a:ext>
            </a:extLst>
          </p:cNvPr>
          <p:cNvPicPr>
            <a:picLocks noGrp="1" noChangeAspect="1"/>
          </p:cNvPicPr>
          <p:nvPr>
            <p:ph type="pic" sz="quarter" idx="49"/>
          </p:nvPr>
        </p:nvPicPr>
        <p:blipFill>
          <a:blip r:embed="rId4">
            <a:extLst>
              <a:ext uri="{96DAC541-7B7A-43D3-8B79-37D633B846F1}">
                <asvg:svgBlip xmlns:asvg="http://schemas.microsoft.com/office/drawing/2016/SVG/main" r:embed="rId5"/>
              </a:ext>
            </a:extLst>
          </a:blip>
          <a:srcRect l="154" r="154"/>
          <a:stretch>
            <a:fillRect/>
          </a:stretch>
        </p:blipFill>
        <p:spPr/>
      </p:pic>
      <p:sp>
        <p:nvSpPr>
          <p:cNvPr id="13" name="ZoneTexte 12">
            <a:extLst>
              <a:ext uri="{FF2B5EF4-FFF2-40B4-BE49-F238E27FC236}">
                <a16:creationId xmlns:a16="http://schemas.microsoft.com/office/drawing/2014/main" id="{0853B474-99B4-1FEE-9895-E8505381A8E4}"/>
              </a:ext>
            </a:extLst>
          </p:cNvPr>
          <p:cNvSpPr txBox="1"/>
          <p:nvPr/>
        </p:nvSpPr>
        <p:spPr>
          <a:xfrm>
            <a:off x="910366" y="1042168"/>
            <a:ext cx="10773148" cy="1200329"/>
          </a:xfrm>
          <a:prstGeom prst="rect">
            <a:avLst/>
          </a:prstGeom>
          <a:solidFill>
            <a:schemeClr val="accent2">
              <a:lumMod val="75000"/>
            </a:schemeClr>
          </a:solidFill>
        </p:spPr>
        <p:txBody>
          <a:bodyPr wrap="square" rtlCol="0">
            <a:spAutoFit/>
          </a:bodyPr>
          <a:lstStyle/>
          <a:p>
            <a:pPr algn="ctr"/>
            <a:r>
              <a:rPr lang="fr-FR" dirty="0">
                <a:solidFill>
                  <a:srgbClr val="293378"/>
                </a:solidFill>
              </a:rPr>
              <a:t>Pour réussir sa « mise en relation sur une offre d’emploi » déléguée à maille régionale </a:t>
            </a:r>
          </a:p>
          <a:p>
            <a:pPr algn="ctr"/>
            <a:r>
              <a:rPr lang="fr-FR" b="1" u="sng" dirty="0">
                <a:solidFill>
                  <a:srgbClr val="293378"/>
                </a:solidFill>
              </a:rPr>
              <a:t>en 3 étapes</a:t>
            </a:r>
          </a:p>
          <a:p>
            <a:pPr algn="ctr"/>
            <a:r>
              <a:rPr lang="fr-FR" b="1" dirty="0">
                <a:solidFill>
                  <a:srgbClr val="293378"/>
                </a:solidFill>
              </a:rPr>
              <a:t>Un candidat proposé par un conseiller a 2,5 fois plus de chance d’être recruté</a:t>
            </a:r>
            <a:br>
              <a:rPr lang="fr-FR" dirty="0">
                <a:solidFill>
                  <a:srgbClr val="293378"/>
                </a:solidFill>
              </a:rPr>
            </a:br>
            <a:endParaRPr lang="fr-FR" b="1" dirty="0">
              <a:solidFill>
                <a:schemeClr val="tx2"/>
              </a:solidFill>
              <a:latin typeface="+mj-lt"/>
            </a:endParaRPr>
          </a:p>
        </p:txBody>
      </p:sp>
      <p:sp>
        <p:nvSpPr>
          <p:cNvPr id="15" name="ZoneTexte 14">
            <a:extLst>
              <a:ext uri="{FF2B5EF4-FFF2-40B4-BE49-F238E27FC236}">
                <a16:creationId xmlns:a16="http://schemas.microsoft.com/office/drawing/2014/main" id="{72144EA9-D15B-CAB3-5451-C377B3039C72}"/>
              </a:ext>
            </a:extLst>
          </p:cNvPr>
          <p:cNvSpPr txBox="1"/>
          <p:nvPr/>
        </p:nvSpPr>
        <p:spPr>
          <a:xfrm>
            <a:off x="4043973" y="3723949"/>
            <a:ext cx="531976" cy="769441"/>
          </a:xfrm>
          <a:prstGeom prst="rect">
            <a:avLst/>
          </a:prstGeom>
          <a:noFill/>
        </p:spPr>
        <p:txBody>
          <a:bodyPr wrap="square">
            <a:spAutoFit/>
          </a:bodyPr>
          <a:lstStyle/>
          <a:p>
            <a:pPr algn="ctr"/>
            <a:r>
              <a:rPr lang="fr-FR" sz="4400" b="1" dirty="0">
                <a:solidFill>
                  <a:schemeClr val="tx2"/>
                </a:solidFill>
              </a:rPr>
              <a:t>+</a:t>
            </a:r>
          </a:p>
        </p:txBody>
      </p:sp>
      <p:sp>
        <p:nvSpPr>
          <p:cNvPr id="17" name="ZoneTexte 16">
            <a:extLst>
              <a:ext uri="{FF2B5EF4-FFF2-40B4-BE49-F238E27FC236}">
                <a16:creationId xmlns:a16="http://schemas.microsoft.com/office/drawing/2014/main" id="{60CB41CB-2ABD-4004-BA39-C3C6C904361F}"/>
              </a:ext>
            </a:extLst>
          </p:cNvPr>
          <p:cNvSpPr txBox="1"/>
          <p:nvPr/>
        </p:nvSpPr>
        <p:spPr>
          <a:xfrm>
            <a:off x="7744995" y="3754726"/>
            <a:ext cx="777282" cy="769441"/>
          </a:xfrm>
          <a:prstGeom prst="rect">
            <a:avLst/>
          </a:prstGeom>
          <a:noFill/>
        </p:spPr>
        <p:txBody>
          <a:bodyPr wrap="square">
            <a:spAutoFit/>
          </a:bodyPr>
          <a:lstStyle/>
          <a:p>
            <a:pPr algn="ctr"/>
            <a:r>
              <a:rPr lang="fr-FR" sz="4400" b="1" dirty="0">
                <a:solidFill>
                  <a:schemeClr val="tx2"/>
                </a:solidFill>
              </a:rPr>
              <a:t>=</a:t>
            </a:r>
          </a:p>
        </p:txBody>
      </p:sp>
      <p:sp>
        <p:nvSpPr>
          <p:cNvPr id="18" name="Titre 6">
            <a:extLst>
              <a:ext uri="{FF2B5EF4-FFF2-40B4-BE49-F238E27FC236}">
                <a16:creationId xmlns:a16="http://schemas.microsoft.com/office/drawing/2014/main" id="{107DF3BF-CF38-E23F-FE14-072DA6B3D9CF}"/>
              </a:ext>
            </a:extLst>
          </p:cNvPr>
          <p:cNvSpPr txBox="1">
            <a:spLocks/>
          </p:cNvSpPr>
          <p:nvPr/>
        </p:nvSpPr>
        <p:spPr>
          <a:xfrm>
            <a:off x="1628285" y="205655"/>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1/9 </a:t>
            </a:r>
          </a:p>
        </p:txBody>
      </p:sp>
      <p:pic>
        <p:nvPicPr>
          <p:cNvPr id="32" name="Espace réservé pour une image  31" descr="Presse-papiers vérifié avec un remplissage uni">
            <a:extLst>
              <a:ext uri="{FF2B5EF4-FFF2-40B4-BE49-F238E27FC236}">
                <a16:creationId xmlns:a16="http://schemas.microsoft.com/office/drawing/2014/main" id="{BD97A3D4-944C-2514-33C8-03624561FE30}"/>
              </a:ext>
            </a:extLst>
          </p:cNvPr>
          <p:cNvPicPr>
            <a:picLocks noGrp="1" noChangeAspect="1"/>
          </p:cNvPicPr>
          <p:nvPr>
            <p:ph type="pic" sz="quarter" idx="47"/>
          </p:nvPr>
        </p:nvPicPr>
        <p:blipFill>
          <a:blip r:embed="rId6">
            <a:extLst>
              <a:ext uri="{96DAC541-7B7A-43D3-8B79-37D633B846F1}">
                <asvg:svgBlip xmlns:asvg="http://schemas.microsoft.com/office/drawing/2016/SVG/main" r:embed="rId7"/>
              </a:ext>
            </a:extLst>
          </a:blip>
          <a:srcRect/>
          <a:stretch>
            <a:fillRect/>
          </a:stretch>
        </p:blipFill>
        <p:spPr/>
      </p:pic>
      <p:sp>
        <p:nvSpPr>
          <p:cNvPr id="34" name="ZoneTexte 33">
            <a:extLst>
              <a:ext uri="{FF2B5EF4-FFF2-40B4-BE49-F238E27FC236}">
                <a16:creationId xmlns:a16="http://schemas.microsoft.com/office/drawing/2014/main" id="{C2121290-C712-EB26-1684-B2CD58054C65}"/>
              </a:ext>
            </a:extLst>
          </p:cNvPr>
          <p:cNvSpPr txBox="1"/>
          <p:nvPr/>
        </p:nvSpPr>
        <p:spPr>
          <a:xfrm>
            <a:off x="995261" y="6055722"/>
            <a:ext cx="6097424" cy="369332"/>
          </a:xfrm>
          <a:prstGeom prst="rect">
            <a:avLst/>
          </a:prstGeom>
          <a:noFill/>
        </p:spPr>
        <p:txBody>
          <a:bodyPr wrap="square">
            <a:spAutoFit/>
          </a:bodyPr>
          <a:lstStyle/>
          <a:p>
            <a:r>
              <a:rPr lang="fr-FR" i="1" dirty="0">
                <a:hlinkClick r:id="rId8"/>
              </a:rPr>
              <a:t>Source : 23M11 : ALR1</a:t>
            </a:r>
            <a:endParaRPr lang="fr-FR" i="1" dirty="0"/>
          </a:p>
        </p:txBody>
      </p:sp>
    </p:spTree>
    <p:extLst>
      <p:ext uri="{BB962C8B-B14F-4D97-AF65-F5344CB8AC3E}">
        <p14:creationId xmlns:p14="http://schemas.microsoft.com/office/powerpoint/2010/main" val="123937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14DB2B-3EFD-4766-A6C9-C9A5E84D2897}" type="slidenum">
              <a:rPr lang="fr-FR" smtClean="0"/>
              <a:t>7</a:t>
            </a:fld>
            <a:endParaRPr lang="fr-FR"/>
          </a:p>
        </p:txBody>
      </p:sp>
      <p:pic>
        <p:nvPicPr>
          <p:cNvPr id="21"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636" y="992551"/>
            <a:ext cx="10373399" cy="5782476"/>
          </a:xfrm>
          <a:prstGeom prst="rect">
            <a:avLst/>
          </a:prstGeom>
        </p:spPr>
      </p:pic>
      <p:sp>
        <p:nvSpPr>
          <p:cNvPr id="22" name="ZoneTexte 21">
            <a:extLst>
              <a:ext uri="{FF2B5EF4-FFF2-40B4-BE49-F238E27FC236}">
                <a16:creationId xmlns:a16="http://schemas.microsoft.com/office/drawing/2014/main" id="{084ECCD5-DF75-F814-08FB-87AC2F45B34E}"/>
              </a:ext>
            </a:extLst>
          </p:cNvPr>
          <p:cNvSpPr txBox="1"/>
          <p:nvPr/>
        </p:nvSpPr>
        <p:spPr>
          <a:xfrm>
            <a:off x="876349" y="577052"/>
            <a:ext cx="11028124" cy="307777"/>
          </a:xfrm>
          <a:prstGeom prst="rect">
            <a:avLst/>
          </a:prstGeom>
          <a:solidFill>
            <a:schemeClr val="accent1">
              <a:lumMod val="20000"/>
              <a:lumOff val="80000"/>
            </a:schemeClr>
          </a:solidFill>
        </p:spPr>
        <p:txBody>
          <a:bodyPr wrap="square" lIns="91440" tIns="45720" rIns="91440" bIns="45720" rtlCol="0" anchor="t">
            <a:spAutoFit/>
          </a:bodyPr>
          <a:lstStyle/>
          <a:p>
            <a:r>
              <a:rPr lang="fr-FR" sz="1400" dirty="0">
                <a:solidFill>
                  <a:schemeClr val="tx2"/>
                </a:solidFill>
                <a:ea typeface="Verdana" panose="020B0604030504040204" pitchFamily="34" charset="0"/>
              </a:rPr>
              <a:t>Les Mises en contact (MEC) </a:t>
            </a:r>
            <a:r>
              <a:rPr lang="fr-FR" sz="1400" b="1" dirty="0">
                <a:solidFill>
                  <a:schemeClr val="accent2">
                    <a:lumMod val="75000"/>
                  </a:schemeClr>
                </a:solidFill>
                <a:ea typeface="Verdana" panose="020B0604030504040204" pitchFamily="34" charset="0"/>
              </a:rPr>
              <a:t>dont la Mise en relation (MER) </a:t>
            </a:r>
            <a:r>
              <a:rPr lang="fr-FR" sz="1400" dirty="0">
                <a:solidFill>
                  <a:schemeClr val="bg2"/>
                </a:solidFill>
                <a:ea typeface="Verdana" panose="020B0604030504040204" pitchFamily="34" charset="0"/>
              </a:rPr>
              <a:t>et la transformation en Mise en relation positive (MER+)</a:t>
            </a:r>
          </a:p>
        </p:txBody>
      </p:sp>
      <p:sp>
        <p:nvSpPr>
          <p:cNvPr id="3" name="Titre 6">
            <a:extLst>
              <a:ext uri="{FF2B5EF4-FFF2-40B4-BE49-F238E27FC236}">
                <a16:creationId xmlns:a16="http://schemas.microsoft.com/office/drawing/2014/main" id="{66F6642A-A4B0-D27D-F2E0-52D47EF16268}"/>
              </a:ext>
            </a:extLst>
          </p:cNvPr>
          <p:cNvSpPr txBox="1">
            <a:spLocks/>
          </p:cNvSpPr>
          <p:nvPr/>
        </p:nvSpPr>
        <p:spPr>
          <a:xfrm>
            <a:off x="897176" y="19741"/>
            <a:ext cx="9720552"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800" dirty="0">
                <a:solidFill>
                  <a:srgbClr val="293378"/>
                </a:solidFill>
                <a:ea typeface="+mn-ea"/>
                <a:cs typeface="+mn-cs"/>
              </a:rPr>
              <a:t>Les différentes Mises en Contacts              2/9</a:t>
            </a:r>
            <a:endParaRPr lang="fr-FR" sz="2800" dirty="0">
              <a:solidFill>
                <a:schemeClr val="accent1"/>
              </a:solidFill>
              <a:ea typeface="+mn-ea"/>
              <a:cs typeface="+mn-cs"/>
            </a:endParaRPr>
          </a:p>
        </p:txBody>
      </p:sp>
    </p:spTree>
    <p:extLst>
      <p:ext uri="{BB962C8B-B14F-4D97-AF65-F5344CB8AC3E}">
        <p14:creationId xmlns:p14="http://schemas.microsoft.com/office/powerpoint/2010/main" val="145810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93206-4BF6-D0AF-44F2-A833561E2450}"/>
            </a:ext>
          </a:extLst>
        </p:cNvPr>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AAA76ADB-77AA-36C5-5F01-BA6FDA59FE62}"/>
              </a:ext>
            </a:extLst>
          </p:cNvPr>
          <p:cNvSpPr>
            <a:spLocks noGrp="1"/>
          </p:cNvSpPr>
          <p:nvPr>
            <p:ph type="body" sz="quarter" idx="36"/>
          </p:nvPr>
        </p:nvSpPr>
        <p:spPr>
          <a:solidFill>
            <a:schemeClr val="bg2"/>
          </a:solidFill>
        </p:spPr>
        <p:txBody>
          <a:bodyPr/>
          <a:lstStyle/>
          <a:p>
            <a:endParaRPr lang="fr-FR" dirty="0"/>
          </a:p>
        </p:txBody>
      </p:sp>
      <p:pic>
        <p:nvPicPr>
          <p:cNvPr id="13" name="Image 12">
            <a:hlinkClick r:id="rId2" action="ppaction://hlinksldjump"/>
            <a:extLst>
              <a:ext uri="{FF2B5EF4-FFF2-40B4-BE49-F238E27FC236}">
                <a16:creationId xmlns:a16="http://schemas.microsoft.com/office/drawing/2014/main" id="{F15A29F0-E0B5-AA5E-C7CC-1E121F3CB412}"/>
              </a:ext>
            </a:extLst>
          </p:cNvPr>
          <p:cNvPicPr>
            <a:picLocks noChangeAspect="1"/>
          </p:cNvPicPr>
          <p:nvPr/>
        </p:nvPicPr>
        <p:blipFill>
          <a:blip r:embed="rId3"/>
          <a:stretch>
            <a:fillRect/>
          </a:stretch>
        </p:blipFill>
        <p:spPr>
          <a:xfrm rot="1455415">
            <a:off x="10033198" y="6233269"/>
            <a:ext cx="514350" cy="409575"/>
          </a:xfrm>
          <a:prstGeom prst="rect">
            <a:avLst/>
          </a:prstGeom>
        </p:spPr>
      </p:pic>
      <p:sp>
        <p:nvSpPr>
          <p:cNvPr id="2" name="Espace réservé du numéro de diapositive 1">
            <a:extLst>
              <a:ext uri="{FF2B5EF4-FFF2-40B4-BE49-F238E27FC236}">
                <a16:creationId xmlns:a16="http://schemas.microsoft.com/office/drawing/2014/main" id="{6A0F8C95-4C6D-4F5A-0E4D-D3A31865358D}"/>
              </a:ext>
            </a:extLst>
          </p:cNvPr>
          <p:cNvSpPr txBox="1">
            <a:spLocks/>
          </p:cNvSpPr>
          <p:nvPr/>
        </p:nvSpPr>
        <p:spPr>
          <a:xfrm>
            <a:off x="544106" y="7353961"/>
            <a:ext cx="769842"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8</a:t>
            </a:fld>
            <a:endParaRPr lang="fr-FR"/>
          </a:p>
        </p:txBody>
      </p:sp>
      <p:sp>
        <p:nvSpPr>
          <p:cNvPr id="12" name="Rectangle 11">
            <a:extLst>
              <a:ext uri="{FF2B5EF4-FFF2-40B4-BE49-F238E27FC236}">
                <a16:creationId xmlns:a16="http://schemas.microsoft.com/office/drawing/2014/main" id="{257E9063-5E09-E62C-97E8-1334830A0C0D}"/>
              </a:ext>
            </a:extLst>
          </p:cNvPr>
          <p:cNvSpPr/>
          <p:nvPr/>
        </p:nvSpPr>
        <p:spPr>
          <a:xfrm>
            <a:off x="2350944" y="3252424"/>
            <a:ext cx="523277"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1">
            <a:extLst>
              <a:ext uri="{FF2B5EF4-FFF2-40B4-BE49-F238E27FC236}">
                <a16:creationId xmlns:a16="http://schemas.microsoft.com/office/drawing/2014/main" id="{ED6F75D9-6176-E8C9-499E-7B967AFE95F8}"/>
              </a:ext>
            </a:extLst>
          </p:cNvPr>
          <p:cNvSpPr txBox="1">
            <a:spLocks/>
          </p:cNvSpPr>
          <p:nvPr/>
        </p:nvSpPr>
        <p:spPr>
          <a:xfrm>
            <a:off x="134504" y="6588000"/>
            <a:ext cx="838200" cy="187027"/>
          </a:xfrm>
        </p:spPr>
        <p:txBody>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DB2B-3EFD-4766-A6C9-C9A5E84D2897}" type="slidenum">
              <a:rPr lang="fr-FR" smtClean="0"/>
              <a:pPr/>
              <a:t>8</a:t>
            </a:fld>
            <a:endParaRPr lang="fr-FR"/>
          </a:p>
        </p:txBody>
      </p:sp>
      <p:sp>
        <p:nvSpPr>
          <p:cNvPr id="7" name="ZoneTexte 6">
            <a:hlinkClick r:id="rId4" action="ppaction://hlinksldjump"/>
            <a:extLst>
              <a:ext uri="{FF2B5EF4-FFF2-40B4-BE49-F238E27FC236}">
                <a16:creationId xmlns:a16="http://schemas.microsoft.com/office/drawing/2014/main" id="{D0DFD715-F934-1FDB-40FE-886598C222B1}"/>
              </a:ext>
            </a:extLst>
          </p:cNvPr>
          <p:cNvSpPr txBox="1"/>
          <p:nvPr/>
        </p:nvSpPr>
        <p:spPr>
          <a:xfrm>
            <a:off x="912814" y="2644696"/>
            <a:ext cx="2437228" cy="954107"/>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u="sng" dirty="0">
                <a:solidFill>
                  <a:schemeClr val="tx2"/>
                </a:solidFill>
                <a:latin typeface="Verdana" panose="020B0604030504040204" pitchFamily="34" charset="0"/>
                <a:ea typeface="Verdana" panose="020B0604030504040204" pitchFamily="34" charset="0"/>
                <a:cs typeface="Calibri"/>
              </a:rPr>
              <a:t>Situation du candidat/DE avec un CV disponible et carte de visite</a:t>
            </a:r>
          </a:p>
          <a:p>
            <a:pPr algn="ctr"/>
            <a:r>
              <a:rPr lang="fr-FR" sz="1400" dirty="0">
                <a:solidFill>
                  <a:schemeClr val="accent5">
                    <a:lumMod val="75000"/>
                  </a:schemeClr>
                </a:solidFill>
                <a:latin typeface="Verdana" panose="020B0604030504040204" pitchFamily="34" charset="0"/>
                <a:ea typeface="Verdana" panose="020B0604030504040204" pitchFamily="34" charset="0"/>
                <a:cs typeface="Calibri"/>
              </a:rPr>
              <a:t>Slide 9</a:t>
            </a:r>
          </a:p>
        </p:txBody>
      </p:sp>
      <p:sp>
        <p:nvSpPr>
          <p:cNvPr id="9" name="Bulle narrative : rectangle à coins arrondis 8">
            <a:extLst>
              <a:ext uri="{FF2B5EF4-FFF2-40B4-BE49-F238E27FC236}">
                <a16:creationId xmlns:a16="http://schemas.microsoft.com/office/drawing/2014/main" id="{1F39A436-AAB1-3C51-8462-798D976956A9}"/>
              </a:ext>
            </a:extLst>
          </p:cNvPr>
          <p:cNvSpPr/>
          <p:nvPr/>
        </p:nvSpPr>
        <p:spPr>
          <a:xfrm>
            <a:off x="11080379" y="1479664"/>
            <a:ext cx="945866"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CDE/CDDE/CAI</a:t>
            </a:r>
            <a:endParaRPr lang="fr-FR" dirty="0"/>
          </a:p>
        </p:txBody>
      </p:sp>
      <p:sp>
        <p:nvSpPr>
          <p:cNvPr id="16" name="ZoneTexte 15">
            <a:hlinkClick r:id="rId5" action="ppaction://hlinksldjump"/>
            <a:extLst>
              <a:ext uri="{FF2B5EF4-FFF2-40B4-BE49-F238E27FC236}">
                <a16:creationId xmlns:a16="http://schemas.microsoft.com/office/drawing/2014/main" id="{5072BDBA-2A2A-5DA2-4A7E-4A599078784F}"/>
              </a:ext>
            </a:extLst>
          </p:cNvPr>
          <p:cNvSpPr txBox="1"/>
          <p:nvPr/>
        </p:nvSpPr>
        <p:spPr>
          <a:xfrm>
            <a:off x="4371534" y="2676169"/>
            <a:ext cx="2634052" cy="1169551"/>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u="sng" dirty="0">
                <a:solidFill>
                  <a:schemeClr val="tx2"/>
                </a:solidFill>
                <a:latin typeface="Verdana" panose="020B0604030504040204" pitchFamily="34" charset="0"/>
                <a:ea typeface="Verdana" panose="020B0604030504040204" pitchFamily="34" charset="0"/>
                <a:cs typeface="Calibri"/>
              </a:rPr>
              <a:t>Situation du candidat/DE sans CV disponible avec une carte de visite disponible </a:t>
            </a:r>
          </a:p>
          <a:p>
            <a:pPr algn="ctr"/>
            <a:r>
              <a:rPr lang="fr-FR" sz="1400" dirty="0">
                <a:solidFill>
                  <a:schemeClr val="accent5">
                    <a:lumMod val="75000"/>
                  </a:schemeClr>
                </a:solidFill>
                <a:latin typeface="Verdana" panose="020B0604030504040204" pitchFamily="34" charset="0"/>
                <a:ea typeface="Verdana" panose="020B0604030504040204" pitchFamily="34" charset="0"/>
                <a:cs typeface="Calibri"/>
              </a:rPr>
              <a:t>Slide 10</a:t>
            </a:r>
          </a:p>
        </p:txBody>
      </p:sp>
      <p:sp>
        <p:nvSpPr>
          <p:cNvPr id="17" name="ZoneTexte 16">
            <a:extLst>
              <a:ext uri="{FF2B5EF4-FFF2-40B4-BE49-F238E27FC236}">
                <a16:creationId xmlns:a16="http://schemas.microsoft.com/office/drawing/2014/main" id="{3DEAC1DC-D672-6A1E-93CB-7DACC7B17886}"/>
              </a:ext>
            </a:extLst>
          </p:cNvPr>
          <p:cNvSpPr txBox="1"/>
          <p:nvPr/>
        </p:nvSpPr>
        <p:spPr>
          <a:xfrm>
            <a:off x="647115" y="939524"/>
            <a:ext cx="10433264" cy="307777"/>
          </a:xfrm>
          <a:prstGeom prst="rect">
            <a:avLst/>
          </a:prstGeom>
          <a:solidFill>
            <a:schemeClr val="tx2"/>
          </a:solidFill>
          <a:ln>
            <a:solidFill>
              <a:schemeClr val="tx2"/>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b="1" dirty="0">
                <a:solidFill>
                  <a:schemeClr val="bg1"/>
                </a:solidFill>
                <a:latin typeface="Verdana" panose="020B0604030504040204" pitchFamily="34" charset="0"/>
                <a:ea typeface="Verdana" panose="020B0604030504040204" pitchFamily="34" charset="0"/>
                <a:cs typeface="Calibri"/>
              </a:rPr>
              <a:t>Le conseiller réalise la MER avec Intérêt vérifié </a:t>
            </a:r>
            <a:r>
              <a:rPr lang="fr-FR" sz="1400" b="1" u="sng" dirty="0">
                <a:solidFill>
                  <a:schemeClr val="bg1"/>
                </a:solidFill>
                <a:latin typeface="Verdana" panose="020B0604030504040204" pitchFamily="34" charset="0"/>
                <a:ea typeface="Verdana" panose="020B0604030504040204" pitchFamily="34" charset="0"/>
                <a:cs typeface="Calibri"/>
              </a:rPr>
              <a:t>après contact avec le candidat</a:t>
            </a:r>
          </a:p>
        </p:txBody>
      </p:sp>
      <p:sp>
        <p:nvSpPr>
          <p:cNvPr id="18" name="ZoneTexte 17">
            <a:hlinkClick r:id="rId6" action="ppaction://hlinksldjump"/>
            <a:extLst>
              <a:ext uri="{FF2B5EF4-FFF2-40B4-BE49-F238E27FC236}">
                <a16:creationId xmlns:a16="http://schemas.microsoft.com/office/drawing/2014/main" id="{22149BA0-51C0-C8A5-87B4-14629086F54A}"/>
              </a:ext>
            </a:extLst>
          </p:cNvPr>
          <p:cNvSpPr txBox="1"/>
          <p:nvPr/>
        </p:nvSpPr>
        <p:spPr>
          <a:xfrm>
            <a:off x="8177623" y="2674212"/>
            <a:ext cx="2634053" cy="1384995"/>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u="sng" dirty="0">
                <a:solidFill>
                  <a:schemeClr val="tx2"/>
                </a:solidFill>
                <a:latin typeface="Verdana" panose="020B0604030504040204" pitchFamily="34" charset="0"/>
                <a:ea typeface="Verdana" panose="020B0604030504040204" pitchFamily="34" charset="0"/>
                <a:cs typeface="Calibri"/>
              </a:rPr>
              <a:t>Situation 1 du candidat/DE sans CV ni carte de visite disponibles dans l’espace personnel (DE) avec CV à disposition du conseiller</a:t>
            </a:r>
          </a:p>
          <a:p>
            <a:pPr algn="ctr"/>
            <a:r>
              <a:rPr lang="fr-FR" sz="1400" dirty="0">
                <a:solidFill>
                  <a:schemeClr val="accent5">
                    <a:lumMod val="75000"/>
                  </a:schemeClr>
                </a:solidFill>
                <a:latin typeface="Verdana" panose="020B0604030504040204" pitchFamily="34" charset="0"/>
                <a:ea typeface="Verdana" panose="020B0604030504040204" pitchFamily="34" charset="0"/>
                <a:cs typeface="Calibri"/>
              </a:rPr>
              <a:t>Slide 11 à 13</a:t>
            </a:r>
            <a:r>
              <a:rPr lang="fr-FR" sz="1400" u="sng" dirty="0">
                <a:solidFill>
                  <a:schemeClr val="accent5">
                    <a:lumMod val="75000"/>
                  </a:schemeClr>
                </a:solidFill>
                <a:latin typeface="Verdana" panose="020B0604030504040204" pitchFamily="34" charset="0"/>
                <a:ea typeface="Verdana" panose="020B0604030504040204" pitchFamily="34" charset="0"/>
                <a:cs typeface="Calibri"/>
              </a:rPr>
              <a:t> </a:t>
            </a:r>
          </a:p>
        </p:txBody>
      </p:sp>
      <p:sp>
        <p:nvSpPr>
          <p:cNvPr id="19" name="ZoneTexte 18">
            <a:hlinkClick r:id="rId7" action="ppaction://hlinksldjump"/>
            <a:extLst>
              <a:ext uri="{FF2B5EF4-FFF2-40B4-BE49-F238E27FC236}">
                <a16:creationId xmlns:a16="http://schemas.microsoft.com/office/drawing/2014/main" id="{AB891B20-A66F-4329-4816-0C2D404B8E22}"/>
              </a:ext>
            </a:extLst>
          </p:cNvPr>
          <p:cNvSpPr txBox="1"/>
          <p:nvPr/>
        </p:nvSpPr>
        <p:spPr>
          <a:xfrm>
            <a:off x="4543142" y="5505122"/>
            <a:ext cx="2641209" cy="954107"/>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400" u="sng" dirty="0">
                <a:solidFill>
                  <a:schemeClr val="tx2"/>
                </a:solidFill>
                <a:latin typeface="Verdana" panose="020B0604030504040204" pitchFamily="34" charset="0"/>
                <a:ea typeface="Verdana" panose="020B0604030504040204" pitchFamily="34" charset="0"/>
                <a:cs typeface="Calibri"/>
              </a:rPr>
              <a:t>Situation 2 du candidat/DE sans CV ni carte de visite disponibles</a:t>
            </a:r>
          </a:p>
          <a:p>
            <a:pPr algn="ctr"/>
            <a:r>
              <a:rPr lang="fr-FR" sz="1400" dirty="0">
                <a:solidFill>
                  <a:schemeClr val="accent5">
                    <a:lumMod val="75000"/>
                  </a:schemeClr>
                </a:solidFill>
                <a:latin typeface="Verdana" panose="020B0604030504040204" pitchFamily="34" charset="0"/>
                <a:ea typeface="Verdana" panose="020B0604030504040204" pitchFamily="34" charset="0"/>
                <a:cs typeface="Calibri"/>
              </a:rPr>
              <a:t>Slide 14</a:t>
            </a:r>
          </a:p>
        </p:txBody>
      </p:sp>
      <p:sp>
        <p:nvSpPr>
          <p:cNvPr id="20" name="ZoneTexte 19">
            <a:extLst>
              <a:ext uri="{FF2B5EF4-FFF2-40B4-BE49-F238E27FC236}">
                <a16:creationId xmlns:a16="http://schemas.microsoft.com/office/drawing/2014/main" id="{5CEEF0DC-FAE5-9358-A5C5-7D8482CEFD3E}"/>
              </a:ext>
            </a:extLst>
          </p:cNvPr>
          <p:cNvSpPr txBox="1"/>
          <p:nvPr/>
        </p:nvSpPr>
        <p:spPr>
          <a:xfrm>
            <a:off x="3698924" y="4177436"/>
            <a:ext cx="4786530" cy="738664"/>
          </a:xfrm>
          <a:prstGeom prst="rect">
            <a:avLst/>
          </a:prstGeom>
          <a:solidFill>
            <a:schemeClr val="accent1">
              <a:lumMod val="20000"/>
              <a:lumOff val="80000"/>
            </a:schemeClr>
          </a:solidFill>
        </p:spPr>
        <p:txBody>
          <a:bodyPr wrap="square">
            <a:spAutoFit/>
          </a:bodyPr>
          <a:lstStyle/>
          <a:p>
            <a:pPr algn="ctr"/>
            <a:r>
              <a:rPr lang="fr-FR" sz="1400" dirty="0">
                <a:solidFill>
                  <a:schemeClr val="tx2"/>
                </a:solidFill>
                <a:latin typeface="Verdana" panose="020B0604030504040204" pitchFamily="34" charset="0"/>
                <a:ea typeface="Verdana" panose="020B0604030504040204" pitchFamily="34" charset="0"/>
                <a:cs typeface="Calibri"/>
              </a:rPr>
              <a:t>A défaut, propose une offre d’emploi et demandant au candidat/DE d’adresser sa candidature au recruteur</a:t>
            </a:r>
          </a:p>
        </p:txBody>
      </p:sp>
      <p:sp>
        <p:nvSpPr>
          <p:cNvPr id="21" name="ZoneTexte 20">
            <a:extLst>
              <a:ext uri="{FF2B5EF4-FFF2-40B4-BE49-F238E27FC236}">
                <a16:creationId xmlns:a16="http://schemas.microsoft.com/office/drawing/2014/main" id="{9D9FAA4E-95CB-613C-4BE4-D45BD9D11920}"/>
              </a:ext>
            </a:extLst>
          </p:cNvPr>
          <p:cNvSpPr txBox="1"/>
          <p:nvPr/>
        </p:nvSpPr>
        <p:spPr>
          <a:xfrm>
            <a:off x="3549454" y="1498883"/>
            <a:ext cx="4936000" cy="584775"/>
          </a:xfrm>
          <a:prstGeom prst="rect">
            <a:avLst/>
          </a:prstGeom>
          <a:solidFill>
            <a:schemeClr val="accent1">
              <a:lumMod val="20000"/>
              <a:lumOff val="80000"/>
            </a:schemeClr>
          </a:solidFill>
        </p:spPr>
        <p:txBody>
          <a:bodyPr wrap="square">
            <a:spAutoFit/>
          </a:bodyPr>
          <a:lstStyle/>
          <a:p>
            <a:pPr algn="ctr"/>
            <a:r>
              <a:rPr lang="fr-FR" sz="1600" dirty="0">
                <a:solidFill>
                  <a:schemeClr val="tx2"/>
                </a:solidFill>
                <a:latin typeface="Verdana" panose="020B0604030504040204" pitchFamily="34" charset="0"/>
                <a:ea typeface="Verdana" panose="020B0604030504040204" pitchFamily="34" charset="0"/>
                <a:cs typeface="Calibri"/>
              </a:rPr>
              <a:t>Propose une offre d’emploi et transmet le CV ou la carte de visite au recruteur</a:t>
            </a:r>
          </a:p>
        </p:txBody>
      </p:sp>
      <p:sp>
        <p:nvSpPr>
          <p:cNvPr id="22" name="Organigramme : Connecteur 21">
            <a:extLst>
              <a:ext uri="{FF2B5EF4-FFF2-40B4-BE49-F238E27FC236}">
                <a16:creationId xmlns:a16="http://schemas.microsoft.com/office/drawing/2014/main" id="{4325CFEC-BB6D-7E6E-ECF7-1B84E82E5CF5}"/>
              </a:ext>
            </a:extLst>
          </p:cNvPr>
          <p:cNvSpPr/>
          <p:nvPr/>
        </p:nvSpPr>
        <p:spPr>
          <a:xfrm>
            <a:off x="2950451" y="1562670"/>
            <a:ext cx="457200" cy="457200"/>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24" name="Organigramme : Connecteur 23">
            <a:extLst>
              <a:ext uri="{FF2B5EF4-FFF2-40B4-BE49-F238E27FC236}">
                <a16:creationId xmlns:a16="http://schemas.microsoft.com/office/drawing/2014/main" id="{0BD2CD35-5F18-D097-93CD-23084522B170}"/>
              </a:ext>
            </a:extLst>
          </p:cNvPr>
          <p:cNvSpPr/>
          <p:nvPr/>
        </p:nvSpPr>
        <p:spPr>
          <a:xfrm>
            <a:off x="2950451" y="4323555"/>
            <a:ext cx="457200" cy="457200"/>
          </a:xfrm>
          <a:prstGeom prst="flowChartConnector">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6" name="Flèche : virage 25">
            <a:extLst>
              <a:ext uri="{FF2B5EF4-FFF2-40B4-BE49-F238E27FC236}">
                <a16:creationId xmlns:a16="http://schemas.microsoft.com/office/drawing/2014/main" id="{29DE7D0F-479E-4B26-020E-8301E5C9ACAA}"/>
              </a:ext>
            </a:extLst>
          </p:cNvPr>
          <p:cNvSpPr/>
          <p:nvPr/>
        </p:nvSpPr>
        <p:spPr>
          <a:xfrm rot="10800000">
            <a:off x="3480920" y="2117378"/>
            <a:ext cx="407783" cy="776390"/>
          </a:xfrm>
          <a:prstGeom prst="bent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virage 26">
            <a:extLst>
              <a:ext uri="{FF2B5EF4-FFF2-40B4-BE49-F238E27FC236}">
                <a16:creationId xmlns:a16="http://schemas.microsoft.com/office/drawing/2014/main" id="{9044FA08-5877-9430-69B1-35D74E17848C}"/>
              </a:ext>
            </a:extLst>
          </p:cNvPr>
          <p:cNvSpPr/>
          <p:nvPr/>
        </p:nvSpPr>
        <p:spPr>
          <a:xfrm flipV="1">
            <a:off x="7638962" y="2117380"/>
            <a:ext cx="407783" cy="776389"/>
          </a:xfrm>
          <a:prstGeom prst="bent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 bas 27">
            <a:extLst>
              <a:ext uri="{FF2B5EF4-FFF2-40B4-BE49-F238E27FC236}">
                <a16:creationId xmlns:a16="http://schemas.microsoft.com/office/drawing/2014/main" id="{337C7C0E-ED95-1E44-5F19-F7D167FC9B07}"/>
              </a:ext>
            </a:extLst>
          </p:cNvPr>
          <p:cNvSpPr/>
          <p:nvPr/>
        </p:nvSpPr>
        <p:spPr>
          <a:xfrm>
            <a:off x="5552216" y="2113561"/>
            <a:ext cx="219808" cy="494831"/>
          </a:xfrm>
          <a:prstGeom prst="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virage 28">
            <a:extLst>
              <a:ext uri="{FF2B5EF4-FFF2-40B4-BE49-F238E27FC236}">
                <a16:creationId xmlns:a16="http://schemas.microsoft.com/office/drawing/2014/main" id="{2793CCAD-87F5-AEA8-8B6D-7E7175B13960}"/>
              </a:ext>
            </a:extLst>
          </p:cNvPr>
          <p:cNvSpPr/>
          <p:nvPr/>
        </p:nvSpPr>
        <p:spPr>
          <a:xfrm rot="10800000">
            <a:off x="8588694" y="4091793"/>
            <a:ext cx="376065" cy="557968"/>
          </a:xfrm>
          <a:prstGeom prst="bentArrow">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Flèche : bas 29">
            <a:extLst>
              <a:ext uri="{FF2B5EF4-FFF2-40B4-BE49-F238E27FC236}">
                <a16:creationId xmlns:a16="http://schemas.microsoft.com/office/drawing/2014/main" id="{4BBAF185-345E-4E27-AB3A-C6A87220B461}"/>
              </a:ext>
            </a:extLst>
          </p:cNvPr>
          <p:cNvSpPr/>
          <p:nvPr/>
        </p:nvSpPr>
        <p:spPr>
          <a:xfrm>
            <a:off x="5672387" y="4986323"/>
            <a:ext cx="219808" cy="494831"/>
          </a:xfrm>
          <a:prstGeom prst="downArrow">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Connecteur 30">
            <a:extLst>
              <a:ext uri="{FF2B5EF4-FFF2-40B4-BE49-F238E27FC236}">
                <a16:creationId xmlns:a16="http://schemas.microsoft.com/office/drawing/2014/main" id="{3EA822BD-DE53-7804-A178-D94146E56BC8}"/>
              </a:ext>
            </a:extLst>
          </p:cNvPr>
          <p:cNvSpPr/>
          <p:nvPr/>
        </p:nvSpPr>
        <p:spPr>
          <a:xfrm>
            <a:off x="367526" y="2860727"/>
            <a:ext cx="457200" cy="457200"/>
          </a:xfrm>
          <a:prstGeom prst="flowChartConnector">
            <a:avLst/>
          </a:prstGeom>
          <a:solidFill>
            <a:schemeClr val="accent1">
              <a:lumMod val="7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A</a:t>
            </a:r>
            <a:endParaRPr lang="fr-FR" dirty="0"/>
          </a:p>
        </p:txBody>
      </p:sp>
      <p:sp>
        <p:nvSpPr>
          <p:cNvPr id="32" name="Organigramme : Connecteur 31">
            <a:extLst>
              <a:ext uri="{FF2B5EF4-FFF2-40B4-BE49-F238E27FC236}">
                <a16:creationId xmlns:a16="http://schemas.microsoft.com/office/drawing/2014/main" id="{FC35FEE5-FEDF-797B-80EF-2068512A5317}"/>
              </a:ext>
            </a:extLst>
          </p:cNvPr>
          <p:cNvSpPr/>
          <p:nvPr/>
        </p:nvSpPr>
        <p:spPr>
          <a:xfrm>
            <a:off x="3826246" y="2893769"/>
            <a:ext cx="457200" cy="457200"/>
          </a:xfrm>
          <a:prstGeom prst="flowChartConnector">
            <a:avLst/>
          </a:prstGeom>
          <a:solidFill>
            <a:schemeClr val="accent2">
              <a:lumMod val="7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B</a:t>
            </a:r>
            <a:endParaRPr lang="fr-FR" dirty="0"/>
          </a:p>
        </p:txBody>
      </p:sp>
      <p:sp>
        <p:nvSpPr>
          <p:cNvPr id="33" name="Organigramme : Connecteur 32">
            <a:extLst>
              <a:ext uri="{FF2B5EF4-FFF2-40B4-BE49-F238E27FC236}">
                <a16:creationId xmlns:a16="http://schemas.microsoft.com/office/drawing/2014/main" id="{AE648523-697C-A50B-09C8-D188D4EECAB9}"/>
              </a:ext>
            </a:extLst>
          </p:cNvPr>
          <p:cNvSpPr/>
          <p:nvPr/>
        </p:nvSpPr>
        <p:spPr>
          <a:xfrm>
            <a:off x="7638122" y="2916438"/>
            <a:ext cx="457200" cy="457200"/>
          </a:xfrm>
          <a:prstGeom prst="flowChartConnector">
            <a:avLst/>
          </a:prstGeom>
          <a:solidFill>
            <a:schemeClr val="accent5">
              <a:lumMod val="75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a:t>
            </a:r>
            <a:endParaRPr lang="fr-FR" dirty="0"/>
          </a:p>
        </p:txBody>
      </p:sp>
      <p:sp>
        <p:nvSpPr>
          <p:cNvPr id="34" name="Organigramme : Connecteur 33">
            <a:extLst>
              <a:ext uri="{FF2B5EF4-FFF2-40B4-BE49-F238E27FC236}">
                <a16:creationId xmlns:a16="http://schemas.microsoft.com/office/drawing/2014/main" id="{00C14D73-6AED-A71B-8228-F215B9B70FCB}"/>
              </a:ext>
            </a:extLst>
          </p:cNvPr>
          <p:cNvSpPr/>
          <p:nvPr/>
        </p:nvSpPr>
        <p:spPr>
          <a:xfrm>
            <a:off x="3823130" y="5689876"/>
            <a:ext cx="457200" cy="457200"/>
          </a:xfrm>
          <a:prstGeom prst="flowChartConnector">
            <a:avLst/>
          </a:prstGeom>
          <a:solidFill>
            <a:schemeClr val="bg2">
              <a:lumMod val="75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D</a:t>
            </a:r>
          </a:p>
        </p:txBody>
      </p:sp>
      <p:sp>
        <p:nvSpPr>
          <p:cNvPr id="35" name="Organigramme : Connecteur 34">
            <a:extLst>
              <a:ext uri="{FF2B5EF4-FFF2-40B4-BE49-F238E27FC236}">
                <a16:creationId xmlns:a16="http://schemas.microsoft.com/office/drawing/2014/main" id="{FDF08781-3065-EB13-C324-2A423F14B842}"/>
              </a:ext>
            </a:extLst>
          </p:cNvPr>
          <p:cNvSpPr/>
          <p:nvPr/>
        </p:nvSpPr>
        <p:spPr>
          <a:xfrm>
            <a:off x="10893978" y="2748293"/>
            <a:ext cx="1298022" cy="307777"/>
          </a:xfrm>
          <a:prstGeom prst="flowChartConnector">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CDE</a:t>
            </a:r>
            <a:endParaRPr lang="fr-FR" dirty="0"/>
          </a:p>
        </p:txBody>
      </p:sp>
      <p:sp>
        <p:nvSpPr>
          <p:cNvPr id="36" name="Organigramme : Connecteur 35">
            <a:extLst>
              <a:ext uri="{FF2B5EF4-FFF2-40B4-BE49-F238E27FC236}">
                <a16:creationId xmlns:a16="http://schemas.microsoft.com/office/drawing/2014/main" id="{4E801C2E-A156-7E5B-1FE5-145FAB6BD693}"/>
              </a:ext>
            </a:extLst>
          </p:cNvPr>
          <p:cNvSpPr/>
          <p:nvPr/>
        </p:nvSpPr>
        <p:spPr>
          <a:xfrm>
            <a:off x="10893977" y="3247845"/>
            <a:ext cx="1298023" cy="307777"/>
          </a:xfrm>
          <a:prstGeom prst="flowChartConnector">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CDDE</a:t>
            </a:r>
            <a:endParaRPr lang="fr-FR" dirty="0"/>
          </a:p>
        </p:txBody>
      </p:sp>
      <p:sp>
        <p:nvSpPr>
          <p:cNvPr id="37" name="Organigramme : Connecteur 36">
            <a:extLst>
              <a:ext uri="{FF2B5EF4-FFF2-40B4-BE49-F238E27FC236}">
                <a16:creationId xmlns:a16="http://schemas.microsoft.com/office/drawing/2014/main" id="{6BAE00B8-9CE6-9343-A1B6-A6470601641F}"/>
              </a:ext>
            </a:extLst>
          </p:cNvPr>
          <p:cNvSpPr/>
          <p:nvPr/>
        </p:nvSpPr>
        <p:spPr>
          <a:xfrm>
            <a:off x="10893976" y="3719097"/>
            <a:ext cx="1298023" cy="253245"/>
          </a:xfrm>
          <a:prstGeom prst="flowChartConnector">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CAI</a:t>
            </a:r>
            <a:endParaRPr lang="fr-FR" dirty="0"/>
          </a:p>
        </p:txBody>
      </p:sp>
      <p:sp>
        <p:nvSpPr>
          <p:cNvPr id="38" name="Titre 6">
            <a:extLst>
              <a:ext uri="{FF2B5EF4-FFF2-40B4-BE49-F238E27FC236}">
                <a16:creationId xmlns:a16="http://schemas.microsoft.com/office/drawing/2014/main" id="{87749E9E-A07B-EEB5-3ACA-E6215BAF779B}"/>
              </a:ext>
            </a:extLst>
          </p:cNvPr>
          <p:cNvSpPr txBox="1">
            <a:spLocks/>
          </p:cNvSpPr>
          <p:nvPr/>
        </p:nvSpPr>
        <p:spPr>
          <a:xfrm>
            <a:off x="1628285" y="205655"/>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3/9 </a:t>
            </a:r>
          </a:p>
        </p:txBody>
      </p:sp>
    </p:spTree>
    <p:extLst>
      <p:ext uri="{BB962C8B-B14F-4D97-AF65-F5344CB8AC3E}">
        <p14:creationId xmlns:p14="http://schemas.microsoft.com/office/powerpoint/2010/main" val="14359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AD4A398-33A9-6271-D6F5-C8E2E80170A8}"/>
              </a:ext>
            </a:extLst>
          </p:cNvPr>
          <p:cNvSpPr>
            <a:spLocks noGrp="1"/>
          </p:cNvSpPr>
          <p:nvPr>
            <p:ph type="sldNum" sz="quarter" idx="12"/>
          </p:nvPr>
        </p:nvSpPr>
        <p:spPr/>
        <p:txBody>
          <a:bodyPr/>
          <a:lstStyle/>
          <a:p>
            <a:fld id="{C814DB2B-3EFD-4766-A6C9-C9A5E84D2897}" type="slidenum">
              <a:rPr lang="fr-FR" smtClean="0"/>
              <a:t>9</a:t>
            </a:fld>
            <a:endParaRPr lang="fr-FR"/>
          </a:p>
        </p:txBody>
      </p:sp>
      <p:sp>
        <p:nvSpPr>
          <p:cNvPr id="6" name="ZoneTexte 5">
            <a:extLst>
              <a:ext uri="{FF2B5EF4-FFF2-40B4-BE49-F238E27FC236}">
                <a16:creationId xmlns:a16="http://schemas.microsoft.com/office/drawing/2014/main" id="{1CD6BB1A-B5C2-C545-447A-4FDE161CCEBF}"/>
              </a:ext>
            </a:extLst>
          </p:cNvPr>
          <p:cNvSpPr txBox="1"/>
          <p:nvPr/>
        </p:nvSpPr>
        <p:spPr>
          <a:xfrm>
            <a:off x="8679240" y="1232514"/>
            <a:ext cx="3378256" cy="5632311"/>
          </a:xfrm>
          <a:prstGeom prst="rect">
            <a:avLst/>
          </a:prstGeom>
          <a:solidFill>
            <a:schemeClr val="tx2"/>
          </a:solidFill>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solidFill>
                  <a:schemeClr val="bg1"/>
                </a:solidFill>
                <a:latin typeface="Verdana" panose="020B0604030504040204" pitchFamily="34" charset="0"/>
                <a:ea typeface="Verdana" panose="020B0604030504040204" pitchFamily="34" charset="0"/>
                <a:cs typeface="Calibri"/>
              </a:rPr>
              <a:t>1 - Le conseiller transmet la candidature au recruteur</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2 - Il visualise et choisit le CV à transmettre</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3 – Et/ou il choisit de transmettre la carte de visite</a:t>
            </a:r>
          </a:p>
          <a:p>
            <a:endParaRPr lang="fr-FR" sz="1200" dirty="0">
              <a:solidFill>
                <a:schemeClr val="bg1"/>
              </a:solidFill>
              <a:latin typeface="Verdana" panose="020B0604030504040204" pitchFamily="34" charset="0"/>
              <a:ea typeface="Verdana" panose="020B0604030504040204" pitchFamily="34" charset="0"/>
            </a:endParaRPr>
          </a:p>
          <a:p>
            <a:r>
              <a:rPr lang="fr-FR" sz="1200" dirty="0">
                <a:solidFill>
                  <a:schemeClr val="bg1"/>
                </a:solidFill>
                <a:latin typeface="Verdana" panose="020B0604030504040204" pitchFamily="34" charset="0"/>
                <a:ea typeface="Verdana" panose="020B0604030504040204" pitchFamily="34" charset="0"/>
                <a:cs typeface="Calibri"/>
              </a:rPr>
              <a:t>3 - Il accompagne son action d'un message personnalisé au recruteur</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4 - Il choisit le moyen de transmission de la candidature à l'employeur selon ce qui est convenu avec celui-ci</a:t>
            </a:r>
          </a:p>
          <a:p>
            <a:endParaRPr lang="fr-FR" sz="1200" dirty="0">
              <a:solidFill>
                <a:schemeClr val="bg1"/>
              </a:solidFill>
              <a:latin typeface="Verdana" panose="020B0604030504040204" pitchFamily="34" charset="0"/>
              <a:ea typeface="Verdana" panose="020B0604030504040204" pitchFamily="34" charset="0"/>
              <a:cs typeface="Calibri"/>
            </a:endParaRPr>
          </a:p>
          <a:p>
            <a:r>
              <a:rPr lang="fr-FR" sz="1200" dirty="0">
                <a:solidFill>
                  <a:schemeClr val="bg1"/>
                </a:solidFill>
                <a:latin typeface="Verdana" panose="020B0604030504040204" pitchFamily="34" charset="0"/>
                <a:ea typeface="Verdana" panose="020B0604030504040204" pitchFamily="34" charset="0"/>
                <a:cs typeface="Calibri"/>
              </a:rPr>
              <a:t>5 - Il choisit le moyen d’information du candidat de la transmission de sa candidature au recruteur : </a:t>
            </a:r>
          </a:p>
          <a:p>
            <a:r>
              <a:rPr lang="fr-FR" sz="1200" dirty="0">
                <a:solidFill>
                  <a:schemeClr val="bg1"/>
                </a:solidFill>
                <a:latin typeface="Verdana" panose="020B0604030504040204" pitchFamily="34" charset="0"/>
                <a:ea typeface="Verdana" panose="020B0604030504040204" pitchFamily="34" charset="0"/>
                <a:cs typeface="Calibri"/>
              </a:rPr>
              <a:t>● courrier dans l'espace personnel</a:t>
            </a:r>
          </a:p>
          <a:p>
            <a:r>
              <a:rPr lang="fr-FR" sz="1200" dirty="0">
                <a:solidFill>
                  <a:schemeClr val="bg1"/>
                </a:solidFill>
                <a:latin typeface="Verdana" panose="020B0604030504040204" pitchFamily="34" charset="0"/>
                <a:ea typeface="Verdana" panose="020B0604030504040204" pitchFamily="34" charset="0"/>
                <a:cs typeface="Calibri"/>
              </a:rPr>
              <a:t>● remise en main propre</a:t>
            </a:r>
          </a:p>
          <a:p>
            <a:r>
              <a:rPr lang="fr-FR" sz="1200" dirty="0">
                <a:solidFill>
                  <a:schemeClr val="bg1"/>
                </a:solidFill>
                <a:latin typeface="Verdana" panose="020B0604030504040204" pitchFamily="34" charset="0"/>
                <a:ea typeface="Verdana" panose="020B0604030504040204" pitchFamily="34" charset="0"/>
                <a:cs typeface="Calibri"/>
              </a:rPr>
              <a:t>● sans diffusion (dans le cas où celui-ci est déjà informé ou n’a pas accepté le consentement d’envoi d’informations sur son espace personnel)</a:t>
            </a:r>
          </a:p>
          <a:p>
            <a:r>
              <a:rPr lang="fr-FR" sz="1200" dirty="0">
                <a:solidFill>
                  <a:schemeClr val="bg1"/>
                </a:solidFill>
                <a:latin typeface="Verdana" panose="020B0604030504040204" pitchFamily="34" charset="0"/>
                <a:ea typeface="Verdana" panose="020B0604030504040204" pitchFamily="34" charset="0"/>
                <a:cs typeface="Calibri"/>
              </a:rPr>
              <a:t>● Courrier postal (dans le cas d’adresse mail non validée, et/ou non-consentement au zéro papier et envoi dans l’espace personnel)</a:t>
            </a:r>
          </a:p>
        </p:txBody>
      </p:sp>
      <p:sp>
        <p:nvSpPr>
          <p:cNvPr id="8" name="Organigramme : Connecteur 7">
            <a:extLst>
              <a:ext uri="{FF2B5EF4-FFF2-40B4-BE49-F238E27FC236}">
                <a16:creationId xmlns:a16="http://schemas.microsoft.com/office/drawing/2014/main" id="{79FD9DFF-8B03-8CD8-C1AE-D62E344F98B5}"/>
              </a:ext>
            </a:extLst>
          </p:cNvPr>
          <p:cNvSpPr/>
          <p:nvPr/>
        </p:nvSpPr>
        <p:spPr>
          <a:xfrm>
            <a:off x="441478" y="2150197"/>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2</a:t>
            </a:r>
            <a:endParaRPr lang="fr-FR" dirty="0"/>
          </a:p>
        </p:txBody>
      </p:sp>
      <p:sp>
        <p:nvSpPr>
          <p:cNvPr id="9" name="Organigramme : Connecteur 8">
            <a:extLst>
              <a:ext uri="{FF2B5EF4-FFF2-40B4-BE49-F238E27FC236}">
                <a16:creationId xmlns:a16="http://schemas.microsoft.com/office/drawing/2014/main" id="{A9BBA6B4-DFB4-CEB3-DA78-2A1A4E7EDD0D}"/>
              </a:ext>
            </a:extLst>
          </p:cNvPr>
          <p:cNvSpPr/>
          <p:nvPr/>
        </p:nvSpPr>
        <p:spPr>
          <a:xfrm>
            <a:off x="435851" y="1177126"/>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10" name="Organigramme : Connecteur 9">
            <a:extLst>
              <a:ext uri="{FF2B5EF4-FFF2-40B4-BE49-F238E27FC236}">
                <a16:creationId xmlns:a16="http://schemas.microsoft.com/office/drawing/2014/main" id="{43D2D8F8-3C68-74E5-77D4-779287ECB5EE}"/>
              </a:ext>
            </a:extLst>
          </p:cNvPr>
          <p:cNvSpPr/>
          <p:nvPr/>
        </p:nvSpPr>
        <p:spPr>
          <a:xfrm>
            <a:off x="425347" y="3259647"/>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a:endParaRPr>
          </a:p>
          <a:p>
            <a:pPr algn="ctr"/>
            <a:r>
              <a:rPr lang="fr-FR" dirty="0">
                <a:cs typeface="Calibri"/>
              </a:rPr>
              <a:t>3</a:t>
            </a:r>
            <a:endParaRPr lang="fr-FR" dirty="0"/>
          </a:p>
          <a:p>
            <a:pPr algn="ctr"/>
            <a:endParaRPr lang="fr-FR" dirty="0">
              <a:cs typeface="Calibri" panose="020F0502020204030204"/>
            </a:endParaRPr>
          </a:p>
        </p:txBody>
      </p:sp>
      <p:sp>
        <p:nvSpPr>
          <p:cNvPr id="11" name="Organigramme : Connecteur 10">
            <a:extLst>
              <a:ext uri="{FF2B5EF4-FFF2-40B4-BE49-F238E27FC236}">
                <a16:creationId xmlns:a16="http://schemas.microsoft.com/office/drawing/2014/main" id="{94EB3E81-D373-D7DD-114E-170A8C79A016}"/>
              </a:ext>
            </a:extLst>
          </p:cNvPr>
          <p:cNvSpPr/>
          <p:nvPr/>
        </p:nvSpPr>
        <p:spPr>
          <a:xfrm>
            <a:off x="429848" y="4369098"/>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r-FR" dirty="0">
              <a:cs typeface="Calibri" panose="020F0502020204030204"/>
            </a:endParaRPr>
          </a:p>
          <a:p>
            <a:pPr algn="ctr"/>
            <a:endParaRPr lang="fr-FR" dirty="0">
              <a:cs typeface="Calibri" panose="020F0502020204030204"/>
            </a:endParaRPr>
          </a:p>
          <a:p>
            <a:pPr algn="ctr"/>
            <a:r>
              <a:rPr lang="fr-FR" dirty="0">
                <a:cs typeface="Calibri" panose="020F0502020204030204"/>
              </a:rPr>
              <a:t>4</a:t>
            </a:r>
          </a:p>
          <a:p>
            <a:pPr algn="ctr"/>
            <a:endParaRPr lang="fr-FR" dirty="0">
              <a:cs typeface="Calibri" panose="020F0502020204030204"/>
            </a:endParaRPr>
          </a:p>
          <a:p>
            <a:pPr algn="ctr"/>
            <a:endParaRPr lang="fr-FR" dirty="0">
              <a:cs typeface="Calibri" panose="020F0502020204030204"/>
            </a:endParaRPr>
          </a:p>
        </p:txBody>
      </p:sp>
      <p:sp>
        <p:nvSpPr>
          <p:cNvPr id="12" name="Organigramme : Connecteur 11">
            <a:extLst>
              <a:ext uri="{FF2B5EF4-FFF2-40B4-BE49-F238E27FC236}">
                <a16:creationId xmlns:a16="http://schemas.microsoft.com/office/drawing/2014/main" id="{A2D326A9-EAB4-7F7B-0FAB-601DD02C6C74}"/>
              </a:ext>
            </a:extLst>
          </p:cNvPr>
          <p:cNvSpPr/>
          <p:nvPr/>
        </p:nvSpPr>
        <p:spPr>
          <a:xfrm>
            <a:off x="418217" y="5383784"/>
            <a:ext cx="457200" cy="457200"/>
          </a:xfrm>
          <a:prstGeom prst="flowChartConnector">
            <a:avLst/>
          </a:prstGeom>
          <a:solidFill>
            <a:srgbClr val="002060"/>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cs typeface="Calibri"/>
              </a:rPr>
              <a:t>5</a:t>
            </a:r>
            <a:endParaRPr lang="fr-FR" dirty="0"/>
          </a:p>
        </p:txBody>
      </p:sp>
      <p:sp>
        <p:nvSpPr>
          <p:cNvPr id="13" name="ZoneTexte 12">
            <a:extLst>
              <a:ext uri="{FF2B5EF4-FFF2-40B4-BE49-F238E27FC236}">
                <a16:creationId xmlns:a16="http://schemas.microsoft.com/office/drawing/2014/main" id="{DB953A8C-AF64-F993-1091-E0ACC8B41725}"/>
              </a:ext>
            </a:extLst>
          </p:cNvPr>
          <p:cNvSpPr txBox="1"/>
          <p:nvPr/>
        </p:nvSpPr>
        <p:spPr>
          <a:xfrm>
            <a:off x="2781535" y="683929"/>
            <a:ext cx="8676181" cy="30777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u="sng" dirty="0">
                <a:solidFill>
                  <a:schemeClr val="tx2"/>
                </a:solidFill>
                <a:latin typeface="Verdana" panose="020B0604030504040204" pitchFamily="34" charset="0"/>
                <a:ea typeface="Verdana" panose="020B0604030504040204" pitchFamily="34" charset="0"/>
                <a:cs typeface="Calibri"/>
              </a:rPr>
              <a:t>Situation du candidat avec un CV disponible et carte de visite</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899" y="1167410"/>
            <a:ext cx="7516298" cy="4945001"/>
          </a:xfrm>
          <a:prstGeom prst="rect">
            <a:avLst/>
          </a:prstGeom>
        </p:spPr>
      </p:pic>
      <p:sp>
        <p:nvSpPr>
          <p:cNvPr id="15" name="Rectangle 14">
            <a:extLst>
              <a:ext uri="{FF2B5EF4-FFF2-40B4-BE49-F238E27FC236}">
                <a16:creationId xmlns:a16="http://schemas.microsoft.com/office/drawing/2014/main" id="{B9AE0AA3-5C1B-6A10-4371-799111D28777}"/>
              </a:ext>
            </a:extLst>
          </p:cNvPr>
          <p:cNvSpPr/>
          <p:nvPr/>
        </p:nvSpPr>
        <p:spPr>
          <a:xfrm>
            <a:off x="1289791" y="2020462"/>
            <a:ext cx="7136757" cy="1067396"/>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9AE0AA3-5C1B-6A10-4371-799111D28777}"/>
              </a:ext>
            </a:extLst>
          </p:cNvPr>
          <p:cNvSpPr/>
          <p:nvPr/>
        </p:nvSpPr>
        <p:spPr>
          <a:xfrm>
            <a:off x="2377439" y="1518817"/>
            <a:ext cx="1667022" cy="318086"/>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954268" y="5205436"/>
            <a:ext cx="7535584" cy="1127944"/>
          </a:xfrm>
          <a:prstGeom prst="rect">
            <a:avLst/>
          </a:prstGeom>
        </p:spPr>
      </p:pic>
      <p:sp>
        <p:nvSpPr>
          <p:cNvPr id="18" name="Rectangle 17">
            <a:extLst>
              <a:ext uri="{FF2B5EF4-FFF2-40B4-BE49-F238E27FC236}">
                <a16:creationId xmlns:a16="http://schemas.microsoft.com/office/drawing/2014/main" id="{B9AE0AA3-5C1B-6A10-4371-799111D28777}"/>
              </a:ext>
            </a:extLst>
          </p:cNvPr>
          <p:cNvSpPr/>
          <p:nvPr/>
        </p:nvSpPr>
        <p:spPr>
          <a:xfrm>
            <a:off x="1289791" y="3149496"/>
            <a:ext cx="7136757" cy="1127081"/>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C8FFA853-ECF5-E2EB-CD6A-039C6578376A}"/>
              </a:ext>
            </a:extLst>
          </p:cNvPr>
          <p:cNvSpPr/>
          <p:nvPr/>
        </p:nvSpPr>
        <p:spPr>
          <a:xfrm>
            <a:off x="954268" y="6112411"/>
            <a:ext cx="6382327" cy="745589"/>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2060"/>
                </a:solidFill>
              </a:rPr>
              <a:t>La mise en relation doit être systématique lors de tous contacts avec le DE </a:t>
            </a:r>
          </a:p>
          <a:p>
            <a:pPr algn="ctr"/>
            <a:r>
              <a:rPr lang="fr-FR" sz="1200" b="0" i="0" u="none" strike="noStrike" dirty="0">
                <a:solidFill>
                  <a:srgbClr val="002060"/>
                </a:solidFill>
                <a:effectLst/>
                <a:latin typeface="Calibri" panose="020F0502020204030204" pitchFamily="34" charset="0"/>
              </a:rPr>
              <a:t>L’attendu par la DG pour 1 offre avec service de présélection </a:t>
            </a:r>
            <a:r>
              <a:rPr lang="fr-FR" sz="1200" i="0" u="none" strike="noStrike" dirty="0">
                <a:solidFill>
                  <a:srgbClr val="002060"/>
                </a:solidFill>
                <a:effectLst/>
                <a:latin typeface="Calibri" panose="020F0502020204030204" pitchFamily="34" charset="0"/>
              </a:rPr>
              <a:t>est de</a:t>
            </a:r>
          </a:p>
          <a:p>
            <a:pPr algn="ctr"/>
            <a:r>
              <a:rPr lang="fr-FR" sz="1200" b="1" i="0" u="none" strike="noStrike" dirty="0">
                <a:solidFill>
                  <a:srgbClr val="002060"/>
                </a:solidFill>
                <a:effectLst/>
                <a:latin typeface="Calibri" panose="020F0502020204030204" pitchFamily="34" charset="0"/>
              </a:rPr>
              <a:t>5 MER pour aboutir à 1 recrutement </a:t>
            </a:r>
            <a:r>
              <a:rPr lang="fr-FR" sz="1200" b="0" i="1" u="none" strike="noStrike" dirty="0">
                <a:solidFill>
                  <a:srgbClr val="002060"/>
                </a:solidFill>
                <a:effectLst/>
                <a:latin typeface="Calibri" panose="020F0502020204030204" pitchFamily="34" charset="0"/>
              </a:rPr>
              <a:t>(source ACLR SISP2)</a:t>
            </a:r>
            <a:r>
              <a:rPr lang="fr-FR" sz="1200" b="0" i="0" dirty="0">
                <a:solidFill>
                  <a:srgbClr val="002060"/>
                </a:solidFill>
                <a:effectLst/>
                <a:latin typeface="Calibri" panose="020F0502020204030204" pitchFamily="34" charset="0"/>
              </a:rPr>
              <a:t>​</a:t>
            </a:r>
            <a:endParaRPr lang="fr-FR" sz="1200" dirty="0">
              <a:solidFill>
                <a:srgbClr val="002060"/>
              </a:solidFill>
            </a:endParaRPr>
          </a:p>
        </p:txBody>
      </p:sp>
      <p:sp>
        <p:nvSpPr>
          <p:cNvPr id="14" name="Bulle narrative : rectangle à coins arrondis 13">
            <a:extLst>
              <a:ext uri="{FF2B5EF4-FFF2-40B4-BE49-F238E27FC236}">
                <a16:creationId xmlns:a16="http://schemas.microsoft.com/office/drawing/2014/main" id="{A4F73F1D-AF4B-AAF2-D570-E5D64B7B1198}"/>
              </a:ext>
            </a:extLst>
          </p:cNvPr>
          <p:cNvSpPr/>
          <p:nvPr/>
        </p:nvSpPr>
        <p:spPr>
          <a:xfrm>
            <a:off x="10902209" y="290619"/>
            <a:ext cx="1217828" cy="9320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Actes métier CDE/CDDE/CAI</a:t>
            </a:r>
            <a:endParaRPr lang="fr-FR" dirty="0"/>
          </a:p>
        </p:txBody>
      </p:sp>
      <p:sp>
        <p:nvSpPr>
          <p:cNvPr id="16" name="Organigramme : Connecteur 15">
            <a:extLst>
              <a:ext uri="{FF2B5EF4-FFF2-40B4-BE49-F238E27FC236}">
                <a16:creationId xmlns:a16="http://schemas.microsoft.com/office/drawing/2014/main" id="{FD3AC6B6-F7AF-F335-F5A5-48F5F9776771}"/>
              </a:ext>
            </a:extLst>
          </p:cNvPr>
          <p:cNvSpPr/>
          <p:nvPr/>
        </p:nvSpPr>
        <p:spPr>
          <a:xfrm>
            <a:off x="737299" y="175648"/>
            <a:ext cx="457200" cy="457200"/>
          </a:xfrm>
          <a:prstGeom prst="flowChartConnector">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1</a:t>
            </a:r>
            <a:endParaRPr lang="fr-FR" dirty="0"/>
          </a:p>
        </p:txBody>
      </p:sp>
      <p:sp>
        <p:nvSpPr>
          <p:cNvPr id="19" name="Organigramme : Connecteur 18">
            <a:extLst>
              <a:ext uri="{FF2B5EF4-FFF2-40B4-BE49-F238E27FC236}">
                <a16:creationId xmlns:a16="http://schemas.microsoft.com/office/drawing/2014/main" id="{C7163028-7D5F-EE90-0E66-D8CE528454E4}"/>
              </a:ext>
            </a:extLst>
          </p:cNvPr>
          <p:cNvSpPr/>
          <p:nvPr/>
        </p:nvSpPr>
        <p:spPr>
          <a:xfrm>
            <a:off x="2320571" y="661881"/>
            <a:ext cx="457200" cy="457200"/>
          </a:xfrm>
          <a:prstGeom prst="flowChartConnector">
            <a:avLst/>
          </a:prstGeom>
          <a:solidFill>
            <a:schemeClr val="accent1">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cs typeface="Calibri"/>
              </a:rPr>
              <a:t>A</a:t>
            </a:r>
            <a:endParaRPr lang="fr-FR" dirty="0"/>
          </a:p>
        </p:txBody>
      </p:sp>
      <p:pic>
        <p:nvPicPr>
          <p:cNvPr id="20" name="Image 19">
            <a:extLst>
              <a:ext uri="{FF2B5EF4-FFF2-40B4-BE49-F238E27FC236}">
                <a16:creationId xmlns:a16="http://schemas.microsoft.com/office/drawing/2014/main" id="{F047E0B0-91AD-BA2D-2301-D6C3197B1788}"/>
              </a:ext>
            </a:extLst>
          </p:cNvPr>
          <p:cNvPicPr>
            <a:picLocks noChangeAspect="1"/>
          </p:cNvPicPr>
          <p:nvPr/>
        </p:nvPicPr>
        <p:blipFill>
          <a:blip r:embed="rId4"/>
          <a:stretch>
            <a:fillRect/>
          </a:stretch>
        </p:blipFill>
        <p:spPr>
          <a:xfrm>
            <a:off x="1324958" y="5889433"/>
            <a:ext cx="1611671" cy="98130"/>
          </a:xfrm>
          <a:prstGeom prst="rect">
            <a:avLst/>
          </a:prstGeom>
          <a:ln>
            <a:solidFill>
              <a:schemeClr val="bg1">
                <a:lumMod val="50000"/>
              </a:schemeClr>
            </a:solidFill>
          </a:ln>
        </p:spPr>
      </p:pic>
      <p:sp>
        <p:nvSpPr>
          <p:cNvPr id="21" name="Titre 6">
            <a:extLst>
              <a:ext uri="{FF2B5EF4-FFF2-40B4-BE49-F238E27FC236}">
                <a16:creationId xmlns:a16="http://schemas.microsoft.com/office/drawing/2014/main" id="{F762FD61-8DBC-8001-3319-A7B2B29874BB}"/>
              </a:ext>
            </a:extLst>
          </p:cNvPr>
          <p:cNvSpPr txBox="1">
            <a:spLocks/>
          </p:cNvSpPr>
          <p:nvPr/>
        </p:nvSpPr>
        <p:spPr>
          <a:xfrm>
            <a:off x="1289791" y="179281"/>
            <a:ext cx="8927807" cy="711200"/>
          </a:xfrm>
          <a:prstGeom prst="rect">
            <a:avLst/>
          </a:prstGeom>
        </p:spPr>
        <p:txBody>
          <a:bodyPr/>
          <a:lst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a:lstStyle>
          <a:p>
            <a:r>
              <a:rPr lang="fr-FR" sz="2400" dirty="0">
                <a:solidFill>
                  <a:srgbClr val="293378"/>
                </a:solidFill>
                <a:ea typeface="+mn-ea"/>
                <a:cs typeface="+mn-cs"/>
              </a:rPr>
              <a:t>Réaliser la Mise En relation     4/9</a:t>
            </a:r>
          </a:p>
        </p:txBody>
      </p:sp>
    </p:spTree>
    <p:extLst>
      <p:ext uri="{BB962C8B-B14F-4D97-AF65-F5344CB8AC3E}">
        <p14:creationId xmlns:p14="http://schemas.microsoft.com/office/powerpoint/2010/main" val="2762857700"/>
      </p:ext>
    </p:extLst>
  </p:cSld>
  <p:clrMapOvr>
    <a:masterClrMapping/>
  </p:clrMapOvr>
</p:sld>
</file>

<file path=ppt/theme/theme1.xml><?xml version="1.0" encoding="utf-8"?>
<a:theme xmlns:a="http://schemas.openxmlformats.org/drawingml/2006/main" name="Portage 1">
  <a:themeElements>
    <a:clrScheme name="Personnalisé 3">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293378"/>
      </a:hlink>
      <a:folHlink>
        <a:srgbClr val="293378"/>
      </a:folHlink>
    </a:clrScheme>
    <a:fontScheme name="France Travail">
      <a:majorFont>
        <a:latin typeface="Marianne bold"/>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rtage 2">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Custom 2">
      <a:majorFont>
        <a:latin typeface="Marianne Bold"/>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bf5e45-3c2e-4817-93b7-7828ffe5a206">
      <Terms xmlns="http://schemas.microsoft.com/office/infopath/2007/PartnerControls"/>
    </lcf76f155ced4ddcb4097134ff3c332f>
    <TaxCatchAll xmlns="42e2b773-6701-4c55-9d8c-ce8cbdab39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1814E29B5D8343BC8AD89EDB249B27" ma:contentTypeVersion="15" ma:contentTypeDescription="Crée un document." ma:contentTypeScope="" ma:versionID="f2d928d22dbdabc335a17043a7483050">
  <xsd:schema xmlns:xsd="http://www.w3.org/2001/XMLSchema" xmlns:xs="http://www.w3.org/2001/XMLSchema" xmlns:p="http://schemas.microsoft.com/office/2006/metadata/properties" xmlns:ns2="01bf5e45-3c2e-4817-93b7-7828ffe5a206" xmlns:ns3="42e2b773-6701-4c55-9d8c-ce8cbdab39d6" targetNamespace="http://schemas.microsoft.com/office/2006/metadata/properties" ma:root="true" ma:fieldsID="2548977a4c544b4ec304075489da7521" ns2:_="" ns3:_="">
    <xsd:import namespace="01bf5e45-3c2e-4817-93b7-7828ffe5a206"/>
    <xsd:import namespace="42e2b773-6701-4c55-9d8c-ce8cbdab39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f5e45-3c2e-4817-93b7-7828ffe5a2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0281f9de-dbd9-438f-9c50-0f15139160d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e2b773-6701-4c55-9d8c-ce8cbdab39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26a023bf-d2d6-4c30-8c81-5050a54387e1}" ma:internalName="TaxCatchAll" ma:showField="CatchAllData" ma:web="42e2b773-6701-4c55-9d8c-ce8cbdab3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946D96-523E-473E-8D84-94113AD417DC}">
  <ds:schemaRefs>
    <ds:schemaRef ds:uri="http://schemas.microsoft.com/office/2006/metadata/properties"/>
    <ds:schemaRef ds:uri="http://schemas.microsoft.com/office/infopath/2007/PartnerControls"/>
    <ds:schemaRef ds:uri="01bf5e45-3c2e-4817-93b7-7828ffe5a206"/>
    <ds:schemaRef ds:uri="42e2b773-6701-4c55-9d8c-ce8cbdab39d6"/>
  </ds:schemaRefs>
</ds:datastoreItem>
</file>

<file path=customXml/itemProps2.xml><?xml version="1.0" encoding="utf-8"?>
<ds:datastoreItem xmlns:ds="http://schemas.openxmlformats.org/officeDocument/2006/customXml" ds:itemID="{4232166A-5314-4EE7-8E7D-966B86C3A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f5e45-3c2e-4817-93b7-7828ffe5a206"/>
    <ds:schemaRef ds:uri="42e2b773-6701-4c55-9d8c-ce8cbdab3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6A9E3A-F3D3-41F7-B42F-9D9FCD0B12A2}">
  <ds:schemaRefs>
    <ds:schemaRef ds:uri="http://schemas.microsoft.com/sharepoint/v3/contenttype/forms"/>
  </ds:schemaRefs>
</ds:datastoreItem>
</file>

<file path=docMetadata/LabelInfo.xml><?xml version="1.0" encoding="utf-8"?>
<clbl:labelList xmlns:clbl="http://schemas.microsoft.com/office/2020/mipLabelMetadata">
  <clbl:label id="{55a8600f-4ee6-4bb5-8f14-53589536b6df}" enabled="0" method="" siteId="{55a8600f-4ee6-4bb5-8f14-53589536b6df}" removed="1"/>
</clbl:labelList>
</file>

<file path=docProps/app.xml><?xml version="1.0" encoding="utf-8"?>
<Properties xmlns="http://schemas.openxmlformats.org/officeDocument/2006/extended-properties" xmlns:vt="http://schemas.openxmlformats.org/officeDocument/2006/docPropsVTypes">
  <TotalTime>1749</TotalTime>
  <Words>5806</Words>
  <Application>Microsoft Office PowerPoint</Application>
  <PresentationFormat>Grand écran</PresentationFormat>
  <Paragraphs>563</Paragraphs>
  <Slides>43</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43</vt:i4>
      </vt:variant>
    </vt:vector>
  </HeadingPairs>
  <TitlesOfParts>
    <vt:vector size="56" baseType="lpstr">
      <vt:lpstr>Marianne Medium</vt:lpstr>
      <vt:lpstr>Pole Emploi PRO</vt:lpstr>
      <vt:lpstr>Marianne Light</vt:lpstr>
      <vt:lpstr>Wingdings 2</vt:lpstr>
      <vt:lpstr>Times New Roman</vt:lpstr>
      <vt:lpstr>Verdana</vt:lpstr>
      <vt:lpstr>Cambria</vt:lpstr>
      <vt:lpstr>Arial</vt:lpstr>
      <vt:lpstr>Marianne bold</vt:lpstr>
      <vt:lpstr>Calibri</vt:lpstr>
      <vt:lpstr>Marianne</vt:lpstr>
      <vt:lpstr>Portage 1</vt:lpstr>
      <vt:lpstr>Portage 2</vt:lpstr>
      <vt:lpstr>Comment satisfaire les besoins en recrutement :  Sécuriser les MER et  Le suivi &amp; traitement des candidatures</vt:lpstr>
      <vt:lpstr>Présentation PowerPoint</vt:lpstr>
      <vt:lpstr>Présentation PowerPoint</vt:lpstr>
      <vt:lpstr>Sommaire</vt:lpstr>
      <vt:lpstr>Réussir sa « mise en relation » sur une offre d’emploi déléguée à maille régionale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Suivre et traiter les candidatures de son offre d’emploi déléguée à la maille régionale via mon « Portefeuille d'offre »</vt:lpstr>
      <vt:lpstr>Suivre les candidatures par le conseiller entreprise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Annexes</vt:lpstr>
      <vt:lpstr>Délégation de la Mise en relation, préconisations de la Direction Régionale Ile de France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Powerpoint Sous titre</dc:title>
  <dc:creator>Heitor Malheiro</dc:creator>
  <cp:lastModifiedBy>IZQUIERDO Adelaide</cp:lastModifiedBy>
  <cp:revision>201</cp:revision>
  <dcterms:created xsi:type="dcterms:W3CDTF">2024-06-05T15:05:46Z</dcterms:created>
  <dcterms:modified xsi:type="dcterms:W3CDTF">2024-12-19T09:32:02Z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0x010100411814E29B5D8343BC8AD89EDB249B27</vt:lpwstr>
  </property>
  <property fmtid="{D5CDD505-2E9C-101B-9397-08002B2CF9AE}" pid="3" name="MediaServiceImageTags">
    <vt:lpwstr/>
  </property>
</Properties>
</file>