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" userDrawn="1">
          <p15:clr>
            <a:srgbClr val="A4A3A4"/>
          </p15:clr>
        </p15:guide>
        <p15:guide id="2" pos="4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/>
    <p:restoredTop sz="96240"/>
  </p:normalViewPr>
  <p:slideViewPr>
    <p:cSldViewPr snapToGrid="0" snapToObjects="1" showGuides="1">
      <p:cViewPr varScale="1">
        <p:scale>
          <a:sx n="51" d="100"/>
          <a:sy n="51" d="100"/>
        </p:scale>
        <p:origin x="3182" y="77"/>
      </p:cViewPr>
      <p:guideLst>
        <p:guide orient="horz" pos="22"/>
        <p:guide pos="4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7B34D-B949-8B48-8472-1731B933046F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D18C1-3224-F542-B092-E16C0F4E67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84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8C1-3224-F542-B092-E16C0F4E67D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62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F626-996C-9145-B891-9D6161B48279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6FA1-DCAD-8F42-8082-95D5041BFB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67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F626-996C-9145-B891-9D6161B48279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6FA1-DCAD-8F42-8082-95D5041BFB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5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F626-996C-9145-B891-9D6161B48279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6FA1-DCAD-8F42-8082-95D5041BFB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91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F626-996C-9145-B891-9D6161B48279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6FA1-DCAD-8F42-8082-95D5041BFB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80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F626-996C-9145-B891-9D6161B48279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6FA1-DCAD-8F42-8082-95D5041BFB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64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F626-996C-9145-B891-9D6161B48279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6FA1-DCAD-8F42-8082-95D5041BFB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50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F626-996C-9145-B891-9D6161B48279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6FA1-DCAD-8F42-8082-95D5041BFB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523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F626-996C-9145-B891-9D6161B48279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6FA1-DCAD-8F42-8082-95D5041BFB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97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F626-996C-9145-B891-9D6161B48279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6FA1-DCAD-8F42-8082-95D5041BFB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87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F626-996C-9145-B891-9D6161B48279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6FA1-DCAD-8F42-8082-95D5041BFB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76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F626-996C-9145-B891-9D6161B48279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6FA1-DCAD-8F42-8082-95D5041BFB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34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1870278"/>
            <a:ext cx="9221689" cy="79175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225125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DF626-996C-9145-B891-9D6161B48279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C6FA1-DCAD-8F42-8082-95D5041BFB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09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9208" rtl="0" eaLnBrk="1" latinLnBrk="0" hangingPunct="1">
        <a:lnSpc>
          <a:spcPct val="100000"/>
        </a:lnSpc>
        <a:spcBef>
          <a:spcPct val="0"/>
        </a:spcBef>
        <a:buNone/>
        <a:defRPr sz="5145" kern="1200">
          <a:solidFill>
            <a:schemeClr val="tx1"/>
          </a:solidFill>
          <a:latin typeface="Pole Emploi PRO" panose="02000503040000020004" pitchFamily="2" charset="77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10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Pole Emploi PRO" panose="02000503040000020004" pitchFamily="2" charset="77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10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Pole Emploi PRO" panose="02000503040000020004" pitchFamily="2" charset="77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10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Pole Emploi PRO" panose="02000503040000020004" pitchFamily="2" charset="77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10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Pole Emploi PRO" panose="02000503040000020004" pitchFamily="2" charset="77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10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Pole Emploi PRO" panose="02000503040000020004" pitchFamily="2" charset="77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file:////Volumes/2021-2022/TRAVAIL%20LOLO/Pole%20Emploi/23_Gabarits_affiches_internes/Import/Logo%20RF.png" TargetMode="External"/><Relationship Id="rId5" Type="http://schemas.openxmlformats.org/officeDocument/2006/relationships/image" Target="../media/image2.png"/><Relationship Id="rId4" Type="http://schemas.openxmlformats.org/officeDocument/2006/relationships/image" Target="file:////Volumes/2021-2022/TRAVAIL%20LOLO/Pole%20Emploi/23_Gabarits_affiches_internes/Import/Logo%20PE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30F4925-C632-06B7-2596-31372091488B}"/>
              </a:ext>
            </a:extLst>
          </p:cNvPr>
          <p:cNvSpPr/>
          <p:nvPr/>
        </p:nvSpPr>
        <p:spPr>
          <a:xfrm>
            <a:off x="0" y="13671395"/>
            <a:ext cx="10691813" cy="1447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7" name="Graphique 11">
            <a:extLst>
              <a:ext uri="{FF2B5EF4-FFF2-40B4-BE49-F238E27FC236}">
                <a16:creationId xmlns:a16="http://schemas.microsoft.com/office/drawing/2014/main" xmlns="" id="{58C8412A-E1D6-4AB1-5FF9-C6F961896625}"/>
              </a:ext>
            </a:extLst>
          </p:cNvPr>
          <p:cNvGrpSpPr/>
          <p:nvPr/>
        </p:nvGrpSpPr>
        <p:grpSpPr>
          <a:xfrm>
            <a:off x="-33325" y="881659"/>
            <a:ext cx="11199193" cy="12396746"/>
            <a:chOff x="-33325" y="881659"/>
            <a:chExt cx="11199193" cy="12396746"/>
          </a:xfrm>
          <a:solidFill>
            <a:schemeClr val="accent4"/>
          </a:solidFill>
        </p:grpSpPr>
        <p:grpSp>
          <p:nvGrpSpPr>
            <p:cNvPr id="118" name="Graphique 11">
              <a:extLst>
                <a:ext uri="{FF2B5EF4-FFF2-40B4-BE49-F238E27FC236}">
                  <a16:creationId xmlns:a16="http://schemas.microsoft.com/office/drawing/2014/main" xmlns="" id="{6B3868CE-43D6-86BD-4D23-54331701CC99}"/>
                </a:ext>
              </a:extLst>
            </p:cNvPr>
            <p:cNvGrpSpPr/>
            <p:nvPr/>
          </p:nvGrpSpPr>
          <p:grpSpPr>
            <a:xfrm>
              <a:off x="-33325" y="881659"/>
              <a:ext cx="11199193" cy="12396746"/>
              <a:chOff x="-33325" y="881659"/>
              <a:chExt cx="11199193" cy="12396746"/>
            </a:xfrm>
            <a:grpFill/>
          </p:grpSpPr>
          <p:sp>
            <p:nvSpPr>
              <p:cNvPr id="119" name="Forme libre 118">
                <a:extLst>
                  <a:ext uri="{FF2B5EF4-FFF2-40B4-BE49-F238E27FC236}">
                    <a16:creationId xmlns:a16="http://schemas.microsoft.com/office/drawing/2014/main" xmlns="" id="{7080E48E-6CBA-3F83-EF96-860D03BA16C6}"/>
                  </a:ext>
                </a:extLst>
              </p:cNvPr>
              <p:cNvSpPr/>
              <p:nvPr/>
            </p:nvSpPr>
            <p:spPr>
              <a:xfrm>
                <a:off x="-33325" y="881659"/>
                <a:ext cx="11071278" cy="12396746"/>
              </a:xfrm>
              <a:custGeom>
                <a:avLst/>
                <a:gdLst>
                  <a:gd name="connsiteX0" fmla="*/ 0 w 11071278"/>
                  <a:gd name="connsiteY0" fmla="*/ 12396746 h 12396746"/>
                  <a:gd name="connsiteX1" fmla="*/ 8310454 w 11071278"/>
                  <a:gd name="connsiteY1" fmla="*/ 8698652 h 12396746"/>
                  <a:gd name="connsiteX2" fmla="*/ 11032637 w 11071278"/>
                  <a:gd name="connsiteY2" fmla="*/ 695892 h 12396746"/>
                  <a:gd name="connsiteX3" fmla="*/ 11071279 w 11071278"/>
                  <a:gd name="connsiteY3" fmla="*/ 0 h 12396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71278" h="12396746">
                    <a:moveTo>
                      <a:pt x="0" y="12396746"/>
                    </a:moveTo>
                    <a:cubicBezTo>
                      <a:pt x="1840105" y="12320758"/>
                      <a:pt x="6109257" y="11647529"/>
                      <a:pt x="8310454" y="8698652"/>
                    </a:cubicBezTo>
                    <a:cubicBezTo>
                      <a:pt x="10668880" y="5537809"/>
                      <a:pt x="11032637" y="695892"/>
                      <a:pt x="11032637" y="695892"/>
                    </a:cubicBezTo>
                    <a:cubicBezTo>
                      <a:pt x="11043298" y="514587"/>
                      <a:pt x="11057954" y="263959"/>
                      <a:pt x="11071279" y="0"/>
                    </a:cubicBezTo>
                  </a:path>
                </a:pathLst>
              </a:custGeom>
              <a:noFill/>
              <a:ln w="79888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0" name="Forme libre 119">
                <a:extLst>
                  <a:ext uri="{FF2B5EF4-FFF2-40B4-BE49-F238E27FC236}">
                    <a16:creationId xmlns:a16="http://schemas.microsoft.com/office/drawing/2014/main" xmlns="" id="{ED5B7282-F1D1-2987-C5A5-EEE3A86CA201}"/>
                  </a:ext>
                </a:extLst>
              </p:cNvPr>
              <p:cNvSpPr/>
              <p:nvPr/>
            </p:nvSpPr>
            <p:spPr>
              <a:xfrm>
                <a:off x="4397051" y="6484791"/>
                <a:ext cx="6768816" cy="6772283"/>
              </a:xfrm>
              <a:custGeom>
                <a:avLst/>
                <a:gdLst>
                  <a:gd name="connsiteX0" fmla="*/ 3384408 w 6768816"/>
                  <a:gd name="connsiteY0" fmla="*/ 6772284 h 6772283"/>
                  <a:gd name="connsiteX1" fmla="*/ 6768816 w 6768816"/>
                  <a:gd name="connsiteY1" fmla="*/ 3386142 h 6772283"/>
                  <a:gd name="connsiteX2" fmla="*/ 3384408 w 6768816"/>
                  <a:gd name="connsiteY2" fmla="*/ 0 h 6772283"/>
                  <a:gd name="connsiteX3" fmla="*/ 0 w 6768816"/>
                  <a:gd name="connsiteY3" fmla="*/ 3386142 h 6772283"/>
                  <a:gd name="connsiteX4" fmla="*/ 3384408 w 6768816"/>
                  <a:gd name="connsiteY4" fmla="*/ 6772284 h 6772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68816" h="6772283">
                    <a:moveTo>
                      <a:pt x="3384408" y="6772284"/>
                    </a:moveTo>
                    <a:cubicBezTo>
                      <a:pt x="5253828" y="6772284"/>
                      <a:pt x="6768816" y="5256519"/>
                      <a:pt x="6768816" y="3386142"/>
                    </a:cubicBezTo>
                    <a:cubicBezTo>
                      <a:pt x="6768816" y="1515765"/>
                      <a:pt x="5253828" y="0"/>
                      <a:pt x="3384408" y="0"/>
                    </a:cubicBezTo>
                    <a:cubicBezTo>
                      <a:pt x="1514989" y="0"/>
                      <a:pt x="0" y="1515765"/>
                      <a:pt x="0" y="3386142"/>
                    </a:cubicBezTo>
                    <a:cubicBezTo>
                      <a:pt x="0" y="5256519"/>
                      <a:pt x="1514989" y="6772284"/>
                      <a:pt x="3384408" y="6772284"/>
                    </a:cubicBezTo>
                  </a:path>
                </a:pathLst>
              </a:custGeom>
              <a:solidFill>
                <a:schemeClr val="accent4"/>
              </a:solidFill>
              <a:ln w="133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xmlns="" id="{F5B4A05F-0B2E-B99C-1971-87D98466BC90}"/>
                </a:ext>
              </a:extLst>
            </p:cNvPr>
            <p:cNvSpPr txBox="1"/>
            <p:nvPr/>
          </p:nvSpPr>
          <p:spPr>
            <a:xfrm>
              <a:off x="9497666" y="7839188"/>
              <a:ext cx="289475" cy="904647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fr-FR" sz="4618" spc="0" baseline="0">
                  <a:solidFill>
                    <a:srgbClr val="580A1D"/>
                  </a:solidFill>
                  <a:latin typeface="PoleEmploiPro-Bold"/>
                  <a:sym typeface="PoleEmploiPro-Bold"/>
                  <a:rtl val="0"/>
                </a:rPr>
                <a:t> </a:t>
              </a:r>
            </a:p>
          </p:txBody>
        </p:sp>
        <p:sp>
          <p:nvSpPr>
            <p:cNvPr id="122" name="ZoneTexte 121">
              <a:extLst>
                <a:ext uri="{FF2B5EF4-FFF2-40B4-BE49-F238E27FC236}">
                  <a16:creationId xmlns:a16="http://schemas.microsoft.com/office/drawing/2014/main" xmlns="" id="{C06A5563-2CD3-6CCB-3445-056338919976}"/>
                </a:ext>
              </a:extLst>
            </p:cNvPr>
            <p:cNvSpPr txBox="1"/>
            <p:nvPr/>
          </p:nvSpPr>
          <p:spPr>
            <a:xfrm>
              <a:off x="9929498" y="9445765"/>
              <a:ext cx="262826" cy="67801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fr-FR" sz="3358" spc="0" baseline="0">
                  <a:solidFill>
                    <a:srgbClr val="FFFFFF"/>
                  </a:solidFill>
                  <a:latin typeface="PoleEmploiPro-Bold"/>
                  <a:sym typeface="PoleEmploiPro-Bold"/>
                  <a:rtl val="0"/>
                </a:rPr>
                <a:t> </a:t>
              </a:r>
            </a:p>
          </p:txBody>
        </p:sp>
        <p:sp>
          <p:nvSpPr>
            <p:cNvPr id="123" name="ZoneTexte 122">
              <a:extLst>
                <a:ext uri="{FF2B5EF4-FFF2-40B4-BE49-F238E27FC236}">
                  <a16:creationId xmlns:a16="http://schemas.microsoft.com/office/drawing/2014/main" xmlns="" id="{130CB328-CDBF-CB44-85E7-70302183F6C1}"/>
                </a:ext>
              </a:extLst>
            </p:cNvPr>
            <p:cNvSpPr txBox="1"/>
            <p:nvPr/>
          </p:nvSpPr>
          <p:spPr>
            <a:xfrm>
              <a:off x="9526593" y="11352577"/>
              <a:ext cx="236177" cy="41139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fr-FR" sz="2099" spc="0" baseline="0">
                  <a:solidFill>
                    <a:srgbClr val="580A1D"/>
                  </a:solidFill>
                  <a:latin typeface="BlissPro"/>
                  <a:sym typeface="BlissPro"/>
                  <a:rtl val="0"/>
                </a:rPr>
                <a:t> </a:t>
              </a:r>
            </a:p>
          </p:txBody>
        </p:sp>
      </p:grpSp>
      <p:pic>
        <p:nvPicPr>
          <p:cNvPr id="15" name="Logo PE.png">
            <a:extLst>
              <a:ext uri="{FF2B5EF4-FFF2-40B4-BE49-F238E27FC236}">
                <a16:creationId xmlns:a16="http://schemas.microsoft.com/office/drawing/2014/main" xmlns="" id="{46EFD3F2-32D6-B7AC-A4CE-232485A51E40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457" y="13942935"/>
            <a:ext cx="1130935" cy="904875"/>
          </a:xfrm>
          <a:prstGeom prst="rect">
            <a:avLst/>
          </a:prstGeom>
        </p:spPr>
      </p:pic>
      <p:pic>
        <p:nvPicPr>
          <p:cNvPr id="16" name="Logo RF.png">
            <a:extLst>
              <a:ext uri="{FF2B5EF4-FFF2-40B4-BE49-F238E27FC236}">
                <a16:creationId xmlns:a16="http://schemas.microsoft.com/office/drawing/2014/main" xmlns="" id="{A62A39B9-693C-DC2E-B7DB-03192E785403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42" y="13942617"/>
            <a:ext cx="1028700" cy="905510"/>
          </a:xfrm>
          <a:prstGeom prst="rect">
            <a:avLst/>
          </a:prstGeom>
        </p:spPr>
      </p:pic>
      <p:sp>
        <p:nvSpPr>
          <p:cNvPr id="33" name="Zone de texte 4">
            <a:extLst>
              <a:ext uri="{FF2B5EF4-FFF2-40B4-BE49-F238E27FC236}">
                <a16:creationId xmlns:a16="http://schemas.microsoft.com/office/drawing/2014/main" xmlns="" id="{4EFD6EF1-BC6D-78A4-16F0-0FBEA13DA3FB}"/>
              </a:ext>
            </a:extLst>
          </p:cNvPr>
          <p:cNvSpPr txBox="1"/>
          <p:nvPr/>
        </p:nvSpPr>
        <p:spPr>
          <a:xfrm>
            <a:off x="611611" y="2198685"/>
            <a:ext cx="8985250" cy="86203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fr-FR" sz="8000" b="1" cap="all" dirty="0" smtClean="0">
                <a:solidFill>
                  <a:srgbClr val="FF5950"/>
                </a:solidFill>
                <a:effectLst/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Pôle emploi</a:t>
            </a:r>
            <a:endParaRPr lang="fr-FR" sz="8000" b="1" cap="all" dirty="0">
              <a:solidFill>
                <a:srgbClr val="FF5950"/>
              </a:solidFill>
              <a:effectLst/>
              <a:latin typeface="Pole Emploi PRO" panose="02000503040000020004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Zone de texte 5">
            <a:extLst>
              <a:ext uri="{FF2B5EF4-FFF2-40B4-BE49-F238E27FC236}">
                <a16:creationId xmlns:a16="http://schemas.microsoft.com/office/drawing/2014/main" xmlns="" id="{30F6F0D3-54BE-F3E1-3185-E016AE45A325}"/>
              </a:ext>
            </a:extLst>
          </p:cNvPr>
          <p:cNvSpPr txBox="1"/>
          <p:nvPr/>
        </p:nvSpPr>
        <p:spPr>
          <a:xfrm>
            <a:off x="666750" y="5675695"/>
            <a:ext cx="7924800" cy="615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>
                <a:solidFill>
                  <a:schemeClr val="accent2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Nous recrutons en </a:t>
            </a:r>
            <a:r>
              <a:rPr lang="fr-FR" sz="2000" b="1" dirty="0">
                <a:solidFill>
                  <a:schemeClr val="accent2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CDD des conseillers emploi</a:t>
            </a:r>
            <a:r>
              <a:rPr lang="fr-FR" sz="2000" dirty="0">
                <a:solidFill>
                  <a:schemeClr val="accent2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000" b="1" dirty="0" smtClean="0">
                <a:solidFill>
                  <a:schemeClr val="accent2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entreprise</a:t>
            </a:r>
            <a:r>
              <a:rPr lang="fr-FR" sz="2000" dirty="0" smtClean="0">
                <a:solidFill>
                  <a:schemeClr val="accent2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fr-FR" sz="2000" dirty="0" smtClean="0">
                <a:solidFill>
                  <a:schemeClr val="accent2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dirty="0" smtClean="0">
                <a:solidFill>
                  <a:schemeClr val="accent2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FR" sz="2000" b="1" dirty="0">
                <a:solidFill>
                  <a:schemeClr val="accent2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gestion de droits </a:t>
            </a:r>
            <a:r>
              <a:rPr lang="fr-FR" sz="2000" dirty="0">
                <a:solidFill>
                  <a:schemeClr val="accent2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sur le département des </a:t>
            </a:r>
            <a:r>
              <a:rPr lang="fr-FR" sz="2000" b="1" dirty="0">
                <a:solidFill>
                  <a:schemeClr val="accent2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Yvelines</a:t>
            </a:r>
            <a:r>
              <a:rPr lang="fr-FR" sz="2000" dirty="0">
                <a:solidFill>
                  <a:schemeClr val="accent2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2000" dirty="0">
              <a:solidFill>
                <a:schemeClr val="accent2"/>
              </a:solidFill>
              <a:effectLst/>
              <a:latin typeface="Pole Emploi PRO" panose="02000503040000020004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xmlns="" id="{DAEDB5C9-903B-547B-23EC-17C4EE5B2129}"/>
              </a:ext>
            </a:extLst>
          </p:cNvPr>
          <p:cNvSpPr/>
          <p:nvPr/>
        </p:nvSpPr>
        <p:spPr>
          <a:xfrm>
            <a:off x="6329263" y="-2191190"/>
            <a:ext cx="4892675" cy="48926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8" name="Zone de texte 18">
            <a:extLst>
              <a:ext uri="{FF2B5EF4-FFF2-40B4-BE49-F238E27FC236}">
                <a16:creationId xmlns:a16="http://schemas.microsoft.com/office/drawing/2014/main" xmlns="" id="{38D03A74-9D0E-9649-B598-B4C82EEBFC50}"/>
              </a:ext>
            </a:extLst>
          </p:cNvPr>
          <p:cNvSpPr txBox="1"/>
          <p:nvPr/>
        </p:nvSpPr>
        <p:spPr>
          <a:xfrm>
            <a:off x="6835140" y="484763"/>
            <a:ext cx="3817620" cy="7086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4000" b="1" dirty="0">
                <a:solidFill>
                  <a:srgbClr val="FFFFFF"/>
                </a:solidFill>
                <a:effectLst/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ÉVÉNEMENT</a:t>
            </a:r>
            <a:endParaRPr lang="fr-F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Zone de texte 19">
            <a:extLst>
              <a:ext uri="{FF2B5EF4-FFF2-40B4-BE49-F238E27FC236}">
                <a16:creationId xmlns:a16="http://schemas.microsoft.com/office/drawing/2014/main" xmlns="" id="{096B5962-015A-497C-5F9E-6A8688E3DF78}"/>
              </a:ext>
            </a:extLst>
          </p:cNvPr>
          <p:cNvSpPr txBox="1"/>
          <p:nvPr/>
        </p:nvSpPr>
        <p:spPr>
          <a:xfrm>
            <a:off x="612142" y="2838385"/>
            <a:ext cx="8893810" cy="123110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8000" b="1" cap="all" dirty="0" smtClean="0">
                <a:solidFill>
                  <a:srgbClr val="FF5950"/>
                </a:solidFill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Recrute !</a:t>
            </a:r>
            <a:endParaRPr lang="fr-FR" sz="8000" b="1" cap="all" dirty="0">
              <a:solidFill>
                <a:srgbClr val="FF5950"/>
              </a:solidFill>
              <a:effectLst/>
              <a:latin typeface="Pole Emploi PRO" panose="02000503040000020004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Zone de texte 23">
            <a:extLst>
              <a:ext uri="{FF2B5EF4-FFF2-40B4-BE49-F238E27FC236}">
                <a16:creationId xmlns:a16="http://schemas.microsoft.com/office/drawing/2014/main" xmlns="" id="{57609EE2-71F3-9378-A71D-DB161ABD2A56}"/>
              </a:ext>
            </a:extLst>
          </p:cNvPr>
          <p:cNvSpPr txBox="1"/>
          <p:nvPr/>
        </p:nvSpPr>
        <p:spPr>
          <a:xfrm>
            <a:off x="6972300" y="1292225"/>
            <a:ext cx="3680460" cy="60016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3300" b="1" cap="all" dirty="0" smtClean="0">
                <a:solidFill>
                  <a:srgbClr val="FFFFFF"/>
                </a:solidFill>
                <a:effectLst/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Lundi 27 juin</a:t>
            </a:r>
            <a:endParaRPr lang="fr-FR" sz="1200" cap="al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Zone de texte 24">
            <a:extLst>
              <a:ext uri="{FF2B5EF4-FFF2-40B4-BE49-F238E27FC236}">
                <a16:creationId xmlns:a16="http://schemas.microsoft.com/office/drawing/2014/main" xmlns="" id="{DABA2F02-700D-D224-70EE-60AB6B91B991}"/>
              </a:ext>
            </a:extLst>
          </p:cNvPr>
          <p:cNvSpPr txBox="1"/>
          <p:nvPr/>
        </p:nvSpPr>
        <p:spPr>
          <a:xfrm>
            <a:off x="6972300" y="1818005"/>
            <a:ext cx="3680460" cy="60016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3300" b="1" dirty="0" smtClean="0">
                <a:solidFill>
                  <a:srgbClr val="FFFFFF"/>
                </a:solidFill>
                <a:effectLst/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fr-F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xmlns="" id="{00428896-5686-0016-B14A-56C760955A91}"/>
              </a:ext>
            </a:extLst>
          </p:cNvPr>
          <p:cNvCxnSpPr>
            <a:cxnSpLocks/>
          </p:cNvCxnSpPr>
          <p:nvPr/>
        </p:nvCxnSpPr>
        <p:spPr>
          <a:xfrm flipH="1">
            <a:off x="6972300" y="1242824"/>
            <a:ext cx="3680460" cy="0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 de texte 26">
            <a:extLst>
              <a:ext uri="{FF2B5EF4-FFF2-40B4-BE49-F238E27FC236}">
                <a16:creationId xmlns:a16="http://schemas.microsoft.com/office/drawing/2014/main" xmlns="" id="{C82CCCA4-1465-19C0-C67F-15D7C41AACDB}"/>
              </a:ext>
            </a:extLst>
          </p:cNvPr>
          <p:cNvSpPr txBox="1"/>
          <p:nvPr/>
        </p:nvSpPr>
        <p:spPr>
          <a:xfrm>
            <a:off x="671830" y="8807477"/>
            <a:ext cx="4789170" cy="9233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b="1" dirty="0">
                <a:solidFill>
                  <a:srgbClr val="FF5950"/>
                </a:solidFill>
                <a:effectLst/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Adresse : </a:t>
            </a:r>
            <a:r>
              <a:rPr lang="fr-FR" sz="2000" dirty="0" smtClean="0">
                <a:solidFill>
                  <a:srgbClr val="FF5950"/>
                </a:solidFill>
                <a:effectLst/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000" dirty="0" smtClean="0">
                <a:solidFill>
                  <a:srgbClr val="FF5950"/>
                </a:solidFill>
                <a:effectLst/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dirty="0" smtClean="0">
                <a:solidFill>
                  <a:srgbClr val="FF5950"/>
                </a:solidFill>
                <a:effectLst/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Pôle emploi </a:t>
            </a:r>
            <a:r>
              <a:rPr lang="fr-FR" sz="2000" dirty="0">
                <a:solidFill>
                  <a:srgbClr val="FF5950"/>
                </a:solidFill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de Guyancourt</a:t>
            </a:r>
            <a:br>
              <a:rPr lang="fr-FR" sz="2000" dirty="0">
                <a:solidFill>
                  <a:srgbClr val="FF5950"/>
                </a:solidFill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dirty="0">
                <a:solidFill>
                  <a:srgbClr val="FF5950"/>
                </a:solidFill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3 avenue du 8 mai 1945 </a:t>
            </a:r>
          </a:p>
        </p:txBody>
      </p:sp>
      <p:sp>
        <p:nvSpPr>
          <p:cNvPr id="44" name="Zone de texte 12">
            <a:extLst>
              <a:ext uri="{FF2B5EF4-FFF2-40B4-BE49-F238E27FC236}">
                <a16:creationId xmlns:a16="http://schemas.microsoft.com/office/drawing/2014/main" xmlns="" id="{9874F08C-9B07-F120-5871-5DB6D526EC09}"/>
              </a:ext>
            </a:extLst>
          </p:cNvPr>
          <p:cNvSpPr txBox="1"/>
          <p:nvPr/>
        </p:nvSpPr>
        <p:spPr>
          <a:xfrm>
            <a:off x="672465" y="1444182"/>
            <a:ext cx="5462905" cy="30777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900"/>
              </a:spcAft>
            </a:pPr>
            <a:r>
              <a:rPr lang="fr-FR" sz="2000" b="1" cap="all" spc="-50" dirty="0" smtClean="0">
                <a:solidFill>
                  <a:schemeClr val="accent2"/>
                </a:solidFill>
                <a:effectLst/>
                <a:latin typeface="Pole Emploi PRO" panose="02000503040000020004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Informations collectives</a:t>
            </a:r>
            <a:endParaRPr lang="fr-FR" sz="2000" b="1" cap="all" spc="-50" dirty="0">
              <a:solidFill>
                <a:schemeClr val="accent2"/>
              </a:solidFill>
              <a:effectLst/>
              <a:latin typeface="Pole Emploi PRO" panose="02000503040000020004" pitchFamily="2" charset="77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5" name="Zone de texte 27">
            <a:extLst>
              <a:ext uri="{FF2B5EF4-FFF2-40B4-BE49-F238E27FC236}">
                <a16:creationId xmlns:a16="http://schemas.microsoft.com/office/drawing/2014/main" xmlns="" id="{A7ABAE28-65E7-9368-ADAB-7F40A445EF5B}"/>
              </a:ext>
            </a:extLst>
          </p:cNvPr>
          <p:cNvSpPr txBox="1"/>
          <p:nvPr/>
        </p:nvSpPr>
        <p:spPr>
          <a:xfrm>
            <a:off x="666750" y="6448028"/>
            <a:ext cx="3778250" cy="16927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3838" lvl="0" indent="-223838">
              <a:spcAft>
                <a:spcPts val="600"/>
              </a:spcAft>
              <a:buClr>
                <a:srgbClr val="FF5950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2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Venez découvrir </a:t>
            </a:r>
            <a:r>
              <a:rPr lang="fr-FR" sz="2000" b="1" dirty="0" smtClean="0">
                <a:solidFill>
                  <a:srgbClr val="FF5950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nos métiers</a:t>
            </a:r>
          </a:p>
          <a:p>
            <a:pPr marL="223838" lvl="0" indent="-223838">
              <a:spcAft>
                <a:spcPts val="600"/>
              </a:spcAft>
              <a:buClr>
                <a:srgbClr val="FF5950"/>
              </a:buClr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FF5950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Inscription impérative</a:t>
            </a:r>
            <a:r>
              <a:rPr lang="fr-FR" sz="2000" dirty="0" smtClean="0">
                <a:solidFill>
                  <a:srgbClr val="16519F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>
                <a:solidFill>
                  <a:srgbClr val="16519F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auprès </a:t>
            </a:r>
            <a:r>
              <a:rPr lang="fr-FR" sz="2000" dirty="0" smtClean="0">
                <a:solidFill>
                  <a:srgbClr val="16519F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2000" dirty="0" smtClean="0">
                <a:solidFill>
                  <a:srgbClr val="16519F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dirty="0" smtClean="0">
                <a:solidFill>
                  <a:srgbClr val="16519F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FR" sz="2000" dirty="0">
                <a:solidFill>
                  <a:srgbClr val="16519F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votre conseiller </a:t>
            </a:r>
            <a:r>
              <a:rPr lang="fr-FR" sz="2000" dirty="0" smtClean="0">
                <a:solidFill>
                  <a:srgbClr val="16519F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pôle </a:t>
            </a:r>
            <a:r>
              <a:rPr lang="fr-FR" sz="2000" dirty="0">
                <a:solidFill>
                  <a:srgbClr val="16519F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emploi </a:t>
            </a:r>
            <a:endParaRPr lang="fr-FR" sz="2000" dirty="0" smtClean="0">
              <a:solidFill>
                <a:srgbClr val="16519F"/>
              </a:solidFill>
              <a:effectLst/>
              <a:latin typeface="Pole Emploi PRO" panose="02000503040000020004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3838" lvl="0" indent="-223838">
              <a:spcAft>
                <a:spcPts val="600"/>
              </a:spcAft>
              <a:buClr>
                <a:srgbClr val="FF5950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2"/>
                </a:solidFill>
                <a:effectLst/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Munissez-vous </a:t>
            </a:r>
            <a:br>
              <a:rPr lang="fr-FR" sz="2000" dirty="0" smtClean="0">
                <a:solidFill>
                  <a:schemeClr val="accent2"/>
                </a:solidFill>
                <a:effectLst/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dirty="0" smtClean="0">
                <a:solidFill>
                  <a:schemeClr val="accent2"/>
                </a:solidFill>
                <a:effectLst/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fr-FR" sz="2000" dirty="0" smtClean="0">
                <a:solidFill>
                  <a:srgbClr val="16519F"/>
                </a:solidFill>
                <a:effectLst/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 smtClean="0">
                <a:solidFill>
                  <a:srgbClr val="FF5950"/>
                </a:solidFill>
                <a:effectLst/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plusieurs CV !</a:t>
            </a:r>
            <a:endParaRPr lang="fr-FR" sz="2000" dirty="0">
              <a:solidFill>
                <a:srgbClr val="16519F"/>
              </a:solidFill>
              <a:effectLst/>
              <a:latin typeface="Pole Emploi PRO" panose="02000503040000020004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593DAF11-F34C-4709-A2C1-51047C87104A}"/>
              </a:ext>
            </a:extLst>
          </p:cNvPr>
          <p:cNvSpPr txBox="1"/>
          <p:nvPr/>
        </p:nvSpPr>
        <p:spPr>
          <a:xfrm>
            <a:off x="564741" y="14468680"/>
            <a:ext cx="4080040" cy="306832"/>
          </a:xfrm>
          <a:prstGeom prst="rect">
            <a:avLst/>
          </a:prstGeom>
          <a:noFill/>
        </p:spPr>
        <p:txBody>
          <a:bodyPr wrap="square" lIns="91140" tIns="45570" rIns="91140" bIns="455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96" b="1" cap="all" dirty="0">
                <a:solidFill>
                  <a:srgbClr val="FF5950"/>
                </a:solidFill>
                <a:latin typeface="Pole Emploi PRO" panose="02000503040000020004" pitchFamily="50" charset="0"/>
                <a:cs typeface="Arial" panose="020B0604020202020204" pitchFamily="34" charset="0"/>
              </a:rPr>
              <a:t>pole-emploi-ile-de-france.fr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8D32F2B8-3B42-4C34-B6F9-BBEBA77EF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483" y="14145673"/>
            <a:ext cx="1929387" cy="3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496" dirty="0">
                <a:solidFill>
                  <a:srgbClr val="FF5950"/>
                </a:solidFill>
                <a:latin typeface="Pole Emploi PRO" panose="02000503040000020004" pitchFamily="50" charset="0"/>
              </a:rPr>
              <a:t>@</a:t>
            </a:r>
            <a:r>
              <a:rPr lang="fr-FR" altLang="fr-FR" sz="1496" dirty="0" err="1">
                <a:solidFill>
                  <a:srgbClr val="FF5950"/>
                </a:solidFill>
                <a:latin typeface="Pole Emploi PRO" panose="02000503040000020004" pitchFamily="50" charset="0"/>
              </a:rPr>
              <a:t>poleemploi_IDF</a:t>
            </a:r>
            <a:endParaRPr lang="fr-FR" altLang="fr-FR" sz="1496" dirty="0">
              <a:solidFill>
                <a:srgbClr val="FF5950"/>
              </a:solidFill>
              <a:latin typeface="Pole Emploi PRO" panose="02000503040000020004" pitchFamily="50" charset="0"/>
            </a:endParaRPr>
          </a:p>
        </p:txBody>
      </p:sp>
      <p:sp>
        <p:nvSpPr>
          <p:cNvPr id="36" name="ZoneTexte 12">
            <a:extLst>
              <a:ext uri="{FF2B5EF4-FFF2-40B4-BE49-F238E27FC236}">
                <a16:creationId xmlns:a16="http://schemas.microsoft.com/office/drawing/2014/main" xmlns="" id="{D9980AA2-6717-45D5-83AD-60EBFE04C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459" y="13875409"/>
            <a:ext cx="1929387" cy="3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496" dirty="0">
                <a:solidFill>
                  <a:srgbClr val="FF5950"/>
                </a:solidFill>
                <a:latin typeface="Pole Emploi PRO" panose="02000503040000020004" pitchFamily="50" charset="0"/>
              </a:rPr>
              <a:t> Pôle emploi IDF</a:t>
            </a:r>
          </a:p>
        </p:txBody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xmlns="" id="{2F31ED15-349B-47EA-8F0B-8E483136B6A5}"/>
              </a:ext>
            </a:extLst>
          </p:cNvPr>
          <p:cNvSpPr>
            <a:spLocks/>
          </p:cNvSpPr>
          <p:nvPr/>
        </p:nvSpPr>
        <p:spPr bwMode="auto">
          <a:xfrm>
            <a:off x="672049" y="14261316"/>
            <a:ext cx="195775" cy="158564"/>
          </a:xfrm>
          <a:custGeom>
            <a:avLst/>
            <a:gdLst>
              <a:gd name="T0" fmla="*/ 102 w 110"/>
              <a:gd name="T1" fmla="*/ 21 h 90"/>
              <a:gd name="T2" fmla="*/ 98 w 110"/>
              <a:gd name="T3" fmla="*/ 35 h 90"/>
              <a:gd name="T4" fmla="*/ 97 w 110"/>
              <a:gd name="T5" fmla="*/ 41 h 90"/>
              <a:gd name="T6" fmla="*/ 94 w 110"/>
              <a:gd name="T7" fmla="*/ 50 h 90"/>
              <a:gd name="T8" fmla="*/ 92 w 110"/>
              <a:gd name="T9" fmla="*/ 55 h 90"/>
              <a:gd name="T10" fmla="*/ 89 w 110"/>
              <a:gd name="T11" fmla="*/ 60 h 90"/>
              <a:gd name="T12" fmla="*/ 87 w 110"/>
              <a:gd name="T13" fmla="*/ 63 h 90"/>
              <a:gd name="T14" fmla="*/ 83 w 110"/>
              <a:gd name="T15" fmla="*/ 67 h 90"/>
              <a:gd name="T16" fmla="*/ 74 w 110"/>
              <a:gd name="T17" fmla="*/ 77 h 90"/>
              <a:gd name="T18" fmla="*/ 70 w 110"/>
              <a:gd name="T19" fmla="*/ 80 h 90"/>
              <a:gd name="T20" fmla="*/ 66 w 110"/>
              <a:gd name="T21" fmla="*/ 82 h 90"/>
              <a:gd name="T22" fmla="*/ 60 w 110"/>
              <a:gd name="T23" fmla="*/ 85 h 90"/>
              <a:gd name="T24" fmla="*/ 58 w 110"/>
              <a:gd name="T25" fmla="*/ 86 h 90"/>
              <a:gd name="T26" fmla="*/ 55 w 110"/>
              <a:gd name="T27" fmla="*/ 86 h 90"/>
              <a:gd name="T28" fmla="*/ 34 w 110"/>
              <a:gd name="T29" fmla="*/ 90 h 90"/>
              <a:gd name="T30" fmla="*/ 23 w 110"/>
              <a:gd name="T31" fmla="*/ 89 h 90"/>
              <a:gd name="T32" fmla="*/ 19 w 110"/>
              <a:gd name="T33" fmla="*/ 88 h 90"/>
              <a:gd name="T34" fmla="*/ 15 w 110"/>
              <a:gd name="T35" fmla="*/ 87 h 90"/>
              <a:gd name="T36" fmla="*/ 12 w 110"/>
              <a:gd name="T37" fmla="*/ 86 h 90"/>
              <a:gd name="T38" fmla="*/ 8 w 110"/>
              <a:gd name="T39" fmla="*/ 85 h 90"/>
              <a:gd name="T40" fmla="*/ 5 w 110"/>
              <a:gd name="T41" fmla="*/ 82 h 90"/>
              <a:gd name="T42" fmla="*/ 2 w 110"/>
              <a:gd name="T43" fmla="*/ 82 h 90"/>
              <a:gd name="T44" fmla="*/ 11 w 110"/>
              <a:gd name="T45" fmla="*/ 80 h 90"/>
              <a:gd name="T46" fmla="*/ 18 w 110"/>
              <a:gd name="T47" fmla="*/ 78 h 90"/>
              <a:gd name="T48" fmla="*/ 22 w 110"/>
              <a:gd name="T49" fmla="*/ 77 h 90"/>
              <a:gd name="T50" fmla="*/ 24 w 110"/>
              <a:gd name="T51" fmla="*/ 76 h 90"/>
              <a:gd name="T52" fmla="*/ 29 w 110"/>
              <a:gd name="T53" fmla="*/ 73 h 90"/>
              <a:gd name="T54" fmla="*/ 32 w 110"/>
              <a:gd name="T55" fmla="*/ 71 h 90"/>
              <a:gd name="T56" fmla="*/ 14 w 110"/>
              <a:gd name="T57" fmla="*/ 60 h 90"/>
              <a:gd name="T58" fmla="*/ 17 w 110"/>
              <a:gd name="T59" fmla="*/ 52 h 90"/>
              <a:gd name="T60" fmla="*/ 14 w 110"/>
              <a:gd name="T61" fmla="*/ 50 h 90"/>
              <a:gd name="T62" fmla="*/ 9 w 110"/>
              <a:gd name="T63" fmla="*/ 47 h 90"/>
              <a:gd name="T64" fmla="*/ 14 w 110"/>
              <a:gd name="T65" fmla="*/ 34 h 90"/>
              <a:gd name="T66" fmla="*/ 6 w 110"/>
              <a:gd name="T67" fmla="*/ 25 h 90"/>
              <a:gd name="T68" fmla="*/ 4 w 110"/>
              <a:gd name="T69" fmla="*/ 13 h 90"/>
              <a:gd name="T70" fmla="*/ 5 w 110"/>
              <a:gd name="T71" fmla="*/ 9 h 90"/>
              <a:gd name="T72" fmla="*/ 7 w 110"/>
              <a:gd name="T73" fmla="*/ 4 h 90"/>
              <a:gd name="T74" fmla="*/ 11 w 110"/>
              <a:gd name="T75" fmla="*/ 8 h 90"/>
              <a:gd name="T76" fmla="*/ 18 w 110"/>
              <a:gd name="T77" fmla="*/ 15 h 90"/>
              <a:gd name="T78" fmla="*/ 22 w 110"/>
              <a:gd name="T79" fmla="*/ 17 h 90"/>
              <a:gd name="T80" fmla="*/ 27 w 110"/>
              <a:gd name="T81" fmla="*/ 21 h 90"/>
              <a:gd name="T82" fmla="*/ 33 w 110"/>
              <a:gd name="T83" fmla="*/ 23 h 90"/>
              <a:gd name="T84" fmla="*/ 37 w 110"/>
              <a:gd name="T85" fmla="*/ 25 h 90"/>
              <a:gd name="T86" fmla="*/ 41 w 110"/>
              <a:gd name="T87" fmla="*/ 25 h 90"/>
              <a:gd name="T88" fmla="*/ 54 w 110"/>
              <a:gd name="T89" fmla="*/ 26 h 90"/>
              <a:gd name="T90" fmla="*/ 57 w 110"/>
              <a:gd name="T91" fmla="*/ 10 h 90"/>
              <a:gd name="T92" fmla="*/ 62 w 110"/>
              <a:gd name="T93" fmla="*/ 5 h 90"/>
              <a:gd name="T94" fmla="*/ 66 w 110"/>
              <a:gd name="T95" fmla="*/ 2 h 90"/>
              <a:gd name="T96" fmla="*/ 69 w 110"/>
              <a:gd name="T97" fmla="*/ 1 h 90"/>
              <a:gd name="T98" fmla="*/ 73 w 110"/>
              <a:gd name="T99" fmla="*/ 0 h 90"/>
              <a:gd name="T100" fmla="*/ 83 w 110"/>
              <a:gd name="T101" fmla="*/ 1 h 90"/>
              <a:gd name="T102" fmla="*/ 85 w 110"/>
              <a:gd name="T103" fmla="*/ 2 h 90"/>
              <a:gd name="T104" fmla="*/ 89 w 110"/>
              <a:gd name="T105" fmla="*/ 3 h 90"/>
              <a:gd name="T106" fmla="*/ 98 w 110"/>
              <a:gd name="T107" fmla="*/ 6 h 90"/>
              <a:gd name="T108" fmla="*/ 100 w 110"/>
              <a:gd name="T109" fmla="*/ 5 h 90"/>
              <a:gd name="T110" fmla="*/ 107 w 110"/>
              <a:gd name="T111" fmla="*/ 3 h 90"/>
              <a:gd name="T112" fmla="*/ 105 w 110"/>
              <a:gd name="T113" fmla="*/ 5 h 90"/>
              <a:gd name="T114" fmla="*/ 103 w 110"/>
              <a:gd name="T115" fmla="*/ 9 h 90"/>
              <a:gd name="T116" fmla="*/ 98 w 110"/>
              <a:gd name="T117" fmla="*/ 1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0" h="90">
                <a:moveTo>
                  <a:pt x="108" y="14"/>
                </a:moveTo>
                <a:cubicBezTo>
                  <a:pt x="108" y="14"/>
                  <a:pt x="108" y="14"/>
                  <a:pt x="107" y="14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6" y="16"/>
                  <a:pt x="105" y="17"/>
                  <a:pt x="103" y="18"/>
                </a:cubicBezTo>
                <a:cubicBezTo>
                  <a:pt x="103" y="19"/>
                  <a:pt x="102" y="20"/>
                  <a:pt x="102" y="21"/>
                </a:cubicBezTo>
                <a:cubicBezTo>
                  <a:pt x="101" y="21"/>
                  <a:pt x="99" y="22"/>
                  <a:pt x="99" y="22"/>
                </a:cubicBezTo>
                <a:cubicBezTo>
                  <a:pt x="99" y="32"/>
                  <a:pt x="99" y="32"/>
                  <a:pt x="99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8" y="35"/>
                  <a:pt x="98" y="35"/>
                  <a:pt x="98" y="35"/>
                </a:cubicBezTo>
                <a:cubicBezTo>
                  <a:pt x="98" y="35"/>
                  <a:pt x="98" y="35"/>
                  <a:pt x="98" y="35"/>
                </a:cubicBezTo>
                <a:cubicBezTo>
                  <a:pt x="98" y="37"/>
                  <a:pt x="98" y="37"/>
                  <a:pt x="98" y="37"/>
                </a:cubicBezTo>
                <a:cubicBezTo>
                  <a:pt x="98" y="37"/>
                  <a:pt x="98" y="37"/>
                  <a:pt x="98" y="37"/>
                </a:cubicBezTo>
                <a:cubicBezTo>
                  <a:pt x="98" y="39"/>
                  <a:pt x="98" y="39"/>
                  <a:pt x="98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7" y="41"/>
                  <a:pt x="97" y="41"/>
                  <a:pt x="97" y="41"/>
                </a:cubicBezTo>
                <a:cubicBezTo>
                  <a:pt x="97" y="41"/>
                  <a:pt x="97" y="41"/>
                  <a:pt x="97" y="41"/>
                </a:cubicBezTo>
                <a:cubicBezTo>
                  <a:pt x="97" y="42"/>
                  <a:pt x="97" y="42"/>
                  <a:pt x="97" y="42"/>
                </a:cubicBezTo>
                <a:cubicBezTo>
                  <a:pt x="96" y="42"/>
                  <a:pt x="96" y="42"/>
                  <a:pt x="96" y="42"/>
                </a:cubicBezTo>
                <a:cubicBezTo>
                  <a:pt x="96" y="45"/>
                  <a:pt x="95" y="47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3" y="51"/>
                  <a:pt x="93" y="52"/>
                  <a:pt x="93" y="52"/>
                </a:cubicBezTo>
                <a:cubicBezTo>
                  <a:pt x="93" y="52"/>
                  <a:pt x="93" y="52"/>
                  <a:pt x="93" y="52"/>
                </a:cubicBezTo>
                <a:cubicBezTo>
                  <a:pt x="92" y="53"/>
                  <a:pt x="92" y="54"/>
                  <a:pt x="92" y="55"/>
                </a:cubicBezTo>
                <a:cubicBezTo>
                  <a:pt x="92" y="55"/>
                  <a:pt x="92" y="55"/>
                  <a:pt x="92" y="55"/>
                </a:cubicBezTo>
                <a:cubicBezTo>
                  <a:pt x="91" y="56"/>
                  <a:pt x="91" y="57"/>
                  <a:pt x="91" y="57"/>
                </a:cubicBezTo>
                <a:cubicBezTo>
                  <a:pt x="90" y="58"/>
                  <a:pt x="90" y="58"/>
                  <a:pt x="90" y="58"/>
                </a:cubicBezTo>
                <a:cubicBezTo>
                  <a:pt x="90" y="58"/>
                  <a:pt x="90" y="59"/>
                  <a:pt x="90" y="59"/>
                </a:cubicBezTo>
                <a:cubicBezTo>
                  <a:pt x="89" y="59"/>
                  <a:pt x="89" y="60"/>
                  <a:pt x="89" y="60"/>
                </a:cubicBezTo>
                <a:cubicBezTo>
                  <a:pt x="89" y="61"/>
                  <a:pt x="89" y="61"/>
                  <a:pt x="89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2"/>
                  <a:pt x="88" y="62"/>
                  <a:pt x="88" y="62"/>
                </a:cubicBezTo>
                <a:cubicBezTo>
                  <a:pt x="87" y="62"/>
                  <a:pt x="87" y="62"/>
                  <a:pt x="87" y="62"/>
                </a:cubicBezTo>
                <a:cubicBezTo>
                  <a:pt x="87" y="62"/>
                  <a:pt x="87" y="63"/>
                  <a:pt x="87" y="63"/>
                </a:cubicBezTo>
                <a:cubicBezTo>
                  <a:pt x="87" y="63"/>
                  <a:pt x="87" y="63"/>
                  <a:pt x="86" y="63"/>
                </a:cubicBezTo>
                <a:cubicBezTo>
                  <a:pt x="86" y="64"/>
                  <a:pt x="86" y="64"/>
                  <a:pt x="86" y="64"/>
                </a:cubicBezTo>
                <a:cubicBezTo>
                  <a:pt x="86" y="64"/>
                  <a:pt x="85" y="65"/>
                  <a:pt x="85" y="65"/>
                </a:cubicBezTo>
                <a:cubicBezTo>
                  <a:pt x="85" y="66"/>
                  <a:pt x="85" y="66"/>
                  <a:pt x="85" y="66"/>
                </a:cubicBezTo>
                <a:cubicBezTo>
                  <a:pt x="85" y="66"/>
                  <a:pt x="84" y="67"/>
                  <a:pt x="83" y="67"/>
                </a:cubicBezTo>
                <a:cubicBezTo>
                  <a:pt x="83" y="68"/>
                  <a:pt x="83" y="68"/>
                  <a:pt x="83" y="68"/>
                </a:cubicBezTo>
                <a:cubicBezTo>
                  <a:pt x="82" y="69"/>
                  <a:pt x="81" y="70"/>
                  <a:pt x="79" y="72"/>
                </a:cubicBezTo>
                <a:cubicBezTo>
                  <a:pt x="78" y="73"/>
                  <a:pt x="77" y="74"/>
                  <a:pt x="76" y="76"/>
                </a:cubicBezTo>
                <a:cubicBezTo>
                  <a:pt x="75" y="76"/>
                  <a:pt x="75" y="76"/>
                  <a:pt x="75" y="76"/>
                </a:cubicBezTo>
                <a:cubicBezTo>
                  <a:pt x="75" y="76"/>
                  <a:pt x="74" y="77"/>
                  <a:pt x="74" y="77"/>
                </a:cubicBezTo>
                <a:cubicBezTo>
                  <a:pt x="73" y="77"/>
                  <a:pt x="73" y="77"/>
                  <a:pt x="73" y="78"/>
                </a:cubicBezTo>
                <a:cubicBezTo>
                  <a:pt x="72" y="78"/>
                  <a:pt x="72" y="78"/>
                  <a:pt x="72" y="78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79"/>
                  <a:pt x="71" y="79"/>
                  <a:pt x="71" y="79"/>
                </a:cubicBezTo>
                <a:cubicBezTo>
                  <a:pt x="70" y="79"/>
                  <a:pt x="70" y="79"/>
                  <a:pt x="70" y="80"/>
                </a:cubicBezTo>
                <a:cubicBezTo>
                  <a:pt x="70" y="80"/>
                  <a:pt x="70" y="80"/>
                  <a:pt x="70" y="80"/>
                </a:cubicBezTo>
                <a:cubicBezTo>
                  <a:pt x="69" y="80"/>
                  <a:pt x="69" y="80"/>
                  <a:pt x="69" y="80"/>
                </a:cubicBezTo>
                <a:cubicBezTo>
                  <a:pt x="69" y="80"/>
                  <a:pt x="69" y="81"/>
                  <a:pt x="68" y="81"/>
                </a:cubicBezTo>
                <a:cubicBezTo>
                  <a:pt x="68" y="81"/>
                  <a:pt x="67" y="81"/>
                  <a:pt x="66" y="82"/>
                </a:cubicBezTo>
                <a:cubicBezTo>
                  <a:pt x="66" y="82"/>
                  <a:pt x="66" y="82"/>
                  <a:pt x="66" y="82"/>
                </a:cubicBezTo>
                <a:cubicBezTo>
                  <a:pt x="65" y="83"/>
                  <a:pt x="65" y="83"/>
                  <a:pt x="64" y="83"/>
                </a:cubicBezTo>
                <a:cubicBezTo>
                  <a:pt x="64" y="83"/>
                  <a:pt x="64" y="83"/>
                  <a:pt x="64" y="83"/>
                </a:cubicBezTo>
                <a:cubicBezTo>
                  <a:pt x="63" y="84"/>
                  <a:pt x="62" y="84"/>
                  <a:pt x="62" y="84"/>
                </a:cubicBezTo>
                <a:cubicBezTo>
                  <a:pt x="62" y="85"/>
                  <a:pt x="62" y="85"/>
                  <a:pt x="62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58" y="85"/>
                  <a:pt x="58" y="85"/>
                  <a:pt x="58" y="85"/>
                </a:cubicBezTo>
                <a:cubicBezTo>
                  <a:pt x="58" y="86"/>
                  <a:pt x="58" y="86"/>
                  <a:pt x="58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7"/>
                  <a:pt x="55" y="87"/>
                  <a:pt x="55" y="87"/>
                </a:cubicBezTo>
                <a:cubicBezTo>
                  <a:pt x="54" y="87"/>
                  <a:pt x="53" y="87"/>
                  <a:pt x="52" y="87"/>
                </a:cubicBezTo>
                <a:cubicBezTo>
                  <a:pt x="52" y="88"/>
                  <a:pt x="52" y="88"/>
                  <a:pt x="52" y="88"/>
                </a:cubicBezTo>
                <a:cubicBezTo>
                  <a:pt x="51" y="88"/>
                  <a:pt x="51" y="88"/>
                  <a:pt x="51" y="88"/>
                </a:cubicBezTo>
                <a:cubicBezTo>
                  <a:pt x="46" y="89"/>
                  <a:pt x="41" y="90"/>
                  <a:pt x="34" y="90"/>
                </a:cubicBezTo>
                <a:cubicBezTo>
                  <a:pt x="28" y="90"/>
                  <a:pt x="28" y="90"/>
                  <a:pt x="28" y="90"/>
                </a:cubicBezTo>
                <a:cubicBezTo>
                  <a:pt x="28" y="89"/>
                  <a:pt x="28" y="89"/>
                  <a:pt x="28" y="89"/>
                </a:cubicBezTo>
                <a:cubicBezTo>
                  <a:pt x="25" y="89"/>
                  <a:pt x="25" y="89"/>
                  <a:pt x="25" y="89"/>
                </a:cubicBezTo>
                <a:cubicBezTo>
                  <a:pt x="25" y="89"/>
                  <a:pt x="25" y="89"/>
                  <a:pt x="25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1" y="89"/>
                  <a:pt x="21" y="89"/>
                  <a:pt x="21" y="89"/>
                </a:cubicBezTo>
                <a:cubicBezTo>
                  <a:pt x="21" y="88"/>
                  <a:pt x="21" y="88"/>
                  <a:pt x="21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7" y="88"/>
                  <a:pt x="17" y="88"/>
                  <a:pt x="17" y="88"/>
                </a:cubicBezTo>
                <a:cubicBezTo>
                  <a:pt x="17" y="87"/>
                  <a:pt x="17" y="87"/>
                  <a:pt x="17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5" y="87"/>
                  <a:pt x="15" y="87"/>
                  <a:pt x="15" y="87"/>
                </a:cubicBezTo>
                <a:cubicBezTo>
                  <a:pt x="15" y="86"/>
                  <a:pt x="15" y="86"/>
                  <a:pt x="15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1" y="86"/>
                  <a:pt x="11" y="86"/>
                  <a:pt x="11" y="86"/>
                </a:cubicBezTo>
                <a:cubicBezTo>
                  <a:pt x="11" y="85"/>
                  <a:pt x="11" y="85"/>
                  <a:pt x="11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9" y="85"/>
                  <a:pt x="9" y="85"/>
                  <a:pt x="8" y="85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4"/>
                  <a:pt x="6" y="84"/>
                  <a:pt x="6" y="83"/>
                </a:cubicBezTo>
                <a:cubicBezTo>
                  <a:pt x="6" y="83"/>
                  <a:pt x="6" y="83"/>
                  <a:pt x="6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2"/>
                  <a:pt x="5" y="82"/>
                  <a:pt x="5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3" y="82"/>
                  <a:pt x="3" y="82"/>
                  <a:pt x="3" y="82"/>
                </a:cubicBezTo>
                <a:cubicBezTo>
                  <a:pt x="3" y="82"/>
                  <a:pt x="3" y="82"/>
                  <a:pt x="3" y="82"/>
                </a:cubicBezTo>
                <a:cubicBezTo>
                  <a:pt x="2" y="82"/>
                  <a:pt x="2" y="82"/>
                  <a:pt x="2" y="82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1" y="81"/>
                  <a:pt x="1" y="81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80"/>
                  <a:pt x="1" y="81"/>
                  <a:pt x="0" y="8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3" y="79"/>
                  <a:pt x="15" y="79"/>
                  <a:pt x="17" y="78"/>
                </a:cubicBezTo>
                <a:cubicBezTo>
                  <a:pt x="17" y="78"/>
                  <a:pt x="17" y="78"/>
                  <a:pt x="17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20" y="77"/>
                  <a:pt x="20" y="77"/>
                  <a:pt x="20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2" y="76"/>
                  <a:pt x="22" y="76"/>
                  <a:pt x="22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75"/>
                  <a:pt x="25" y="75"/>
                  <a:pt x="26" y="75"/>
                </a:cubicBezTo>
                <a:cubicBezTo>
                  <a:pt x="26" y="75"/>
                  <a:pt x="26" y="75"/>
                  <a:pt x="26" y="75"/>
                </a:cubicBezTo>
                <a:cubicBezTo>
                  <a:pt x="26" y="75"/>
                  <a:pt x="27" y="74"/>
                  <a:pt x="27" y="74"/>
                </a:cubicBezTo>
                <a:cubicBezTo>
                  <a:pt x="27" y="74"/>
                  <a:pt x="27" y="74"/>
                  <a:pt x="28" y="74"/>
                </a:cubicBezTo>
                <a:cubicBezTo>
                  <a:pt x="28" y="73"/>
                  <a:pt x="29" y="73"/>
                  <a:pt x="29" y="73"/>
                </a:cubicBezTo>
                <a:cubicBezTo>
                  <a:pt x="29" y="73"/>
                  <a:pt x="29" y="73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71"/>
                  <a:pt x="32" y="71"/>
                  <a:pt x="32" y="71"/>
                </a:cubicBezTo>
                <a:cubicBezTo>
                  <a:pt x="32" y="70"/>
                  <a:pt x="32" y="70"/>
                  <a:pt x="32" y="70"/>
                </a:cubicBezTo>
                <a:cubicBezTo>
                  <a:pt x="25" y="70"/>
                  <a:pt x="20" y="67"/>
                  <a:pt x="17" y="62"/>
                </a:cubicBezTo>
                <a:cubicBezTo>
                  <a:pt x="16" y="62"/>
                  <a:pt x="16" y="61"/>
                  <a:pt x="15" y="61"/>
                </a:cubicBezTo>
                <a:cubicBezTo>
                  <a:pt x="15" y="60"/>
                  <a:pt x="15" y="60"/>
                  <a:pt x="15" y="60"/>
                </a:cubicBezTo>
                <a:cubicBezTo>
                  <a:pt x="15" y="60"/>
                  <a:pt x="14" y="60"/>
                  <a:pt x="14" y="60"/>
                </a:cubicBezTo>
                <a:cubicBezTo>
                  <a:pt x="14" y="59"/>
                  <a:pt x="14" y="59"/>
                  <a:pt x="14" y="59"/>
                </a:cubicBezTo>
                <a:cubicBezTo>
                  <a:pt x="13" y="58"/>
                  <a:pt x="12" y="57"/>
                  <a:pt x="12" y="55"/>
                </a:cubicBezTo>
                <a:cubicBezTo>
                  <a:pt x="15" y="55"/>
                  <a:pt x="19" y="55"/>
                  <a:pt x="21" y="54"/>
                </a:cubicBezTo>
                <a:cubicBezTo>
                  <a:pt x="21" y="54"/>
                  <a:pt x="21" y="54"/>
                  <a:pt x="21" y="54"/>
                </a:cubicBezTo>
                <a:cubicBezTo>
                  <a:pt x="20" y="54"/>
                  <a:pt x="18" y="53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1"/>
                  <a:pt x="15" y="51"/>
                </a:cubicBezTo>
                <a:cubicBezTo>
                  <a:pt x="14" y="51"/>
                  <a:pt x="14" y="51"/>
                  <a:pt x="14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49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49"/>
                  <a:pt x="11" y="48"/>
                  <a:pt x="10" y="47"/>
                </a:cubicBezTo>
                <a:cubicBezTo>
                  <a:pt x="10" y="47"/>
                  <a:pt x="10" y="47"/>
                  <a:pt x="9" y="47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5"/>
                  <a:pt x="8" y="45"/>
                </a:cubicBezTo>
                <a:cubicBezTo>
                  <a:pt x="6" y="42"/>
                  <a:pt x="4" y="37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6" y="33"/>
                  <a:pt x="11" y="34"/>
                  <a:pt x="14" y="34"/>
                </a:cubicBezTo>
                <a:cubicBezTo>
                  <a:pt x="14" y="34"/>
                  <a:pt x="14" y="34"/>
                  <a:pt x="14" y="34"/>
                </a:cubicBezTo>
                <a:cubicBezTo>
                  <a:pt x="12" y="33"/>
                  <a:pt x="9" y="30"/>
                  <a:pt x="8" y="29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8"/>
                  <a:pt x="7" y="27"/>
                </a:cubicBezTo>
                <a:cubicBezTo>
                  <a:pt x="7" y="27"/>
                  <a:pt x="7" y="26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5" y="23"/>
                  <a:pt x="5" y="21"/>
                  <a:pt x="5" y="20"/>
                </a:cubicBezTo>
                <a:cubicBezTo>
                  <a:pt x="4" y="19"/>
                  <a:pt x="3" y="15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8"/>
                  <a:pt x="5" y="8"/>
                  <a:pt x="5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7" y="5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6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1" y="8"/>
                  <a:pt x="11" y="8"/>
                </a:cubicBezTo>
                <a:cubicBezTo>
                  <a:pt x="11" y="9"/>
                  <a:pt x="12" y="9"/>
                  <a:pt x="13" y="10"/>
                </a:cubicBezTo>
                <a:cubicBezTo>
                  <a:pt x="13" y="10"/>
                  <a:pt x="13" y="10"/>
                  <a:pt x="14" y="10"/>
                </a:cubicBezTo>
                <a:cubicBezTo>
                  <a:pt x="15" y="11"/>
                  <a:pt x="15" y="12"/>
                  <a:pt x="16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4"/>
                  <a:pt x="18" y="14"/>
                  <a:pt x="18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5"/>
                  <a:pt x="19" y="15"/>
                  <a:pt x="19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1" y="16"/>
                  <a:pt x="21" y="16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8"/>
                </a:cubicBezTo>
                <a:cubicBezTo>
                  <a:pt x="23" y="18"/>
                  <a:pt x="23" y="18"/>
                  <a:pt x="24" y="18"/>
                </a:cubicBezTo>
                <a:cubicBezTo>
                  <a:pt x="24" y="18"/>
                  <a:pt x="24" y="19"/>
                  <a:pt x="24" y="19"/>
                </a:cubicBezTo>
                <a:cubicBezTo>
                  <a:pt x="25" y="19"/>
                  <a:pt x="26" y="19"/>
                  <a:pt x="27" y="20"/>
                </a:cubicBezTo>
                <a:cubicBezTo>
                  <a:pt x="27" y="20"/>
                  <a:pt x="27" y="20"/>
                  <a:pt x="27" y="21"/>
                </a:cubicBezTo>
                <a:cubicBezTo>
                  <a:pt x="28" y="21"/>
                  <a:pt x="30" y="21"/>
                  <a:pt x="31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4" y="23"/>
                  <a:pt x="35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5"/>
                  <a:pt x="37" y="25"/>
                  <a:pt x="37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6"/>
                  <a:pt x="41" y="26"/>
                  <a:pt x="41" y="26"/>
                </a:cubicBezTo>
                <a:cubicBezTo>
                  <a:pt x="42" y="26"/>
                  <a:pt x="43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7" y="27"/>
                  <a:pt x="51" y="27"/>
                  <a:pt x="54" y="28"/>
                </a:cubicBezTo>
                <a:cubicBezTo>
                  <a:pt x="54" y="26"/>
                  <a:pt x="54" y="26"/>
                  <a:pt x="54" y="26"/>
                </a:cubicBezTo>
                <a:cubicBezTo>
                  <a:pt x="53" y="25"/>
                  <a:pt x="53" y="23"/>
                  <a:pt x="53" y="22"/>
                </a:cubicBezTo>
                <a:cubicBezTo>
                  <a:pt x="53" y="18"/>
                  <a:pt x="55" y="15"/>
                  <a:pt x="56" y="12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11"/>
                  <a:pt x="56" y="11"/>
                  <a:pt x="57" y="11"/>
                </a:cubicBezTo>
                <a:cubicBezTo>
                  <a:pt x="57" y="11"/>
                  <a:pt x="57" y="10"/>
                  <a:pt x="57" y="10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cubicBezTo>
                  <a:pt x="59" y="7"/>
                  <a:pt x="60" y="6"/>
                  <a:pt x="61" y="5"/>
                </a:cubicBezTo>
                <a:cubicBezTo>
                  <a:pt x="61" y="5"/>
                  <a:pt x="61" y="5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3" y="4"/>
                  <a:pt x="63" y="4"/>
                  <a:pt x="63" y="3"/>
                </a:cubicBezTo>
                <a:cubicBezTo>
                  <a:pt x="64" y="3"/>
                  <a:pt x="64" y="3"/>
                  <a:pt x="65" y="3"/>
                </a:cubicBezTo>
                <a:cubicBezTo>
                  <a:pt x="65" y="3"/>
                  <a:pt x="65" y="3"/>
                  <a:pt x="65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7" y="2"/>
                  <a:pt x="67" y="2"/>
                  <a:pt x="67" y="2"/>
                </a:cubicBezTo>
                <a:cubicBezTo>
                  <a:pt x="67" y="1"/>
                  <a:pt x="67" y="1"/>
                  <a:pt x="67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0"/>
                  <a:pt x="70" y="0"/>
                  <a:pt x="70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1"/>
                  <a:pt x="82" y="1"/>
                  <a:pt x="82" y="1"/>
                </a:cubicBezTo>
                <a:cubicBezTo>
                  <a:pt x="83" y="1"/>
                  <a:pt x="83" y="1"/>
                  <a:pt x="83" y="1"/>
                </a:cubicBezTo>
                <a:cubicBezTo>
                  <a:pt x="83" y="1"/>
                  <a:pt x="83" y="1"/>
                  <a:pt x="83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5" y="1"/>
                  <a:pt x="85" y="1"/>
                  <a:pt x="85" y="1"/>
                </a:cubicBezTo>
                <a:cubicBezTo>
                  <a:pt x="85" y="2"/>
                  <a:pt x="85" y="2"/>
                  <a:pt x="85" y="2"/>
                </a:cubicBezTo>
                <a:cubicBezTo>
                  <a:pt x="86" y="2"/>
                  <a:pt x="86" y="2"/>
                  <a:pt x="86" y="2"/>
                </a:cubicBezTo>
                <a:cubicBezTo>
                  <a:pt x="86" y="2"/>
                  <a:pt x="86" y="2"/>
                  <a:pt x="86" y="2"/>
                </a:cubicBezTo>
                <a:cubicBezTo>
                  <a:pt x="87" y="2"/>
                  <a:pt x="87" y="2"/>
                  <a:pt x="87" y="2"/>
                </a:cubicBezTo>
                <a:cubicBezTo>
                  <a:pt x="87" y="3"/>
                  <a:pt x="87" y="3"/>
                  <a:pt x="87" y="3"/>
                </a:cubicBezTo>
                <a:cubicBezTo>
                  <a:pt x="88" y="3"/>
                  <a:pt x="89" y="3"/>
                  <a:pt x="89" y="3"/>
                </a:cubicBezTo>
                <a:cubicBezTo>
                  <a:pt x="89" y="4"/>
                  <a:pt x="90" y="4"/>
                  <a:pt x="90" y="5"/>
                </a:cubicBezTo>
                <a:cubicBezTo>
                  <a:pt x="91" y="5"/>
                  <a:pt x="91" y="5"/>
                  <a:pt x="91" y="5"/>
                </a:cubicBezTo>
                <a:cubicBezTo>
                  <a:pt x="91" y="5"/>
                  <a:pt x="91" y="5"/>
                  <a:pt x="91" y="5"/>
                </a:cubicBezTo>
                <a:cubicBezTo>
                  <a:pt x="92" y="6"/>
                  <a:pt x="92" y="7"/>
                  <a:pt x="94" y="7"/>
                </a:cubicBezTo>
                <a:cubicBezTo>
                  <a:pt x="95" y="6"/>
                  <a:pt x="96" y="6"/>
                  <a:pt x="98" y="6"/>
                </a:cubicBezTo>
                <a:cubicBezTo>
                  <a:pt x="98" y="5"/>
                  <a:pt x="98" y="5"/>
                  <a:pt x="98" y="5"/>
                </a:cubicBezTo>
                <a:cubicBezTo>
                  <a:pt x="99" y="5"/>
                  <a:pt x="99" y="5"/>
                  <a:pt x="99" y="5"/>
                </a:cubicBezTo>
                <a:cubicBezTo>
                  <a:pt x="99" y="5"/>
                  <a:pt x="99" y="5"/>
                  <a:pt x="99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1" y="5"/>
                  <a:pt x="101" y="4"/>
                  <a:pt x="102" y="4"/>
                </a:cubicBezTo>
                <a:cubicBezTo>
                  <a:pt x="102" y="4"/>
                  <a:pt x="102" y="4"/>
                  <a:pt x="102" y="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4" y="3"/>
                  <a:pt x="106" y="2"/>
                  <a:pt x="107" y="1"/>
                </a:cubicBezTo>
                <a:cubicBezTo>
                  <a:pt x="107" y="3"/>
                  <a:pt x="107" y="3"/>
                  <a:pt x="107" y="3"/>
                </a:cubicBezTo>
                <a:cubicBezTo>
                  <a:pt x="107" y="3"/>
                  <a:pt x="107" y="3"/>
                  <a:pt x="107" y="3"/>
                </a:cubicBezTo>
                <a:cubicBezTo>
                  <a:pt x="106" y="3"/>
                  <a:pt x="106" y="4"/>
                  <a:pt x="106" y="5"/>
                </a:cubicBezTo>
                <a:cubicBezTo>
                  <a:pt x="106" y="5"/>
                  <a:pt x="106" y="5"/>
                  <a:pt x="106" y="5"/>
                </a:cubicBezTo>
                <a:cubicBezTo>
                  <a:pt x="106" y="5"/>
                  <a:pt x="106" y="5"/>
                  <a:pt x="106" y="5"/>
                </a:cubicBezTo>
                <a:cubicBezTo>
                  <a:pt x="105" y="5"/>
                  <a:pt x="105" y="5"/>
                  <a:pt x="105" y="5"/>
                </a:cubicBezTo>
                <a:cubicBezTo>
                  <a:pt x="105" y="6"/>
                  <a:pt x="105" y="6"/>
                  <a:pt x="105" y="6"/>
                </a:cubicBezTo>
                <a:cubicBezTo>
                  <a:pt x="105" y="6"/>
                  <a:pt x="105" y="7"/>
                  <a:pt x="104" y="7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8"/>
                  <a:pt x="104" y="8"/>
                  <a:pt x="103" y="8"/>
                </a:cubicBezTo>
                <a:cubicBezTo>
                  <a:pt x="103" y="9"/>
                  <a:pt x="103" y="9"/>
                  <a:pt x="103" y="9"/>
                </a:cubicBezTo>
                <a:cubicBezTo>
                  <a:pt x="103" y="9"/>
                  <a:pt x="103" y="9"/>
                  <a:pt x="102" y="10"/>
                </a:cubicBezTo>
                <a:cubicBezTo>
                  <a:pt x="102" y="11"/>
                  <a:pt x="101" y="11"/>
                  <a:pt x="100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3"/>
                  <a:pt x="98" y="13"/>
                  <a:pt x="98" y="14"/>
                </a:cubicBezTo>
                <a:cubicBezTo>
                  <a:pt x="98" y="14"/>
                  <a:pt x="98" y="14"/>
                  <a:pt x="98" y="14"/>
                </a:cubicBezTo>
                <a:cubicBezTo>
                  <a:pt x="99" y="13"/>
                  <a:pt x="101" y="14"/>
                  <a:pt x="102" y="13"/>
                </a:cubicBezTo>
                <a:cubicBezTo>
                  <a:pt x="105" y="12"/>
                  <a:pt x="107" y="12"/>
                  <a:pt x="110" y="11"/>
                </a:cubicBezTo>
                <a:cubicBezTo>
                  <a:pt x="109" y="12"/>
                  <a:pt x="109" y="13"/>
                  <a:pt x="108" y="14"/>
                </a:cubicBezTo>
              </a:path>
            </a:pathLst>
          </a:custGeom>
          <a:solidFill>
            <a:srgbClr val="FF5950"/>
          </a:solidFill>
          <a:ln>
            <a:noFill/>
          </a:ln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  <p:sp>
        <p:nvSpPr>
          <p:cNvPr id="55" name="AutoShape 7">
            <a:extLst>
              <a:ext uri="{FF2B5EF4-FFF2-40B4-BE49-F238E27FC236}">
                <a16:creationId xmlns:a16="http://schemas.microsoft.com/office/drawing/2014/main" xmlns="" id="{69EDE5DC-6AF9-4178-AA61-1E71347E78F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64823" y="13940716"/>
            <a:ext cx="203260" cy="20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  <p:sp>
        <p:nvSpPr>
          <p:cNvPr id="56" name="Freeform 9">
            <a:extLst>
              <a:ext uri="{FF2B5EF4-FFF2-40B4-BE49-F238E27FC236}">
                <a16:creationId xmlns:a16="http://schemas.microsoft.com/office/drawing/2014/main" xmlns="" id="{587F9E82-E887-49B5-98D2-F15888677400}"/>
              </a:ext>
            </a:extLst>
          </p:cNvPr>
          <p:cNvSpPr>
            <a:spLocks noEditPoints="1"/>
          </p:cNvSpPr>
          <p:nvPr/>
        </p:nvSpPr>
        <p:spPr bwMode="auto">
          <a:xfrm>
            <a:off x="666412" y="13942304"/>
            <a:ext cx="203260" cy="203136"/>
          </a:xfrm>
          <a:custGeom>
            <a:avLst/>
            <a:gdLst>
              <a:gd name="T0" fmla="*/ 61 w 96"/>
              <a:gd name="T1" fmla="*/ 31 h 96"/>
              <a:gd name="T2" fmla="*/ 56 w 96"/>
              <a:gd name="T3" fmla="*/ 31 h 96"/>
              <a:gd name="T4" fmla="*/ 52 w 96"/>
              <a:gd name="T5" fmla="*/ 36 h 96"/>
              <a:gd name="T6" fmla="*/ 52 w 96"/>
              <a:gd name="T7" fmla="*/ 41 h 96"/>
              <a:gd name="T8" fmla="*/ 60 w 96"/>
              <a:gd name="T9" fmla="*/ 41 h 96"/>
              <a:gd name="T10" fmla="*/ 59 w 96"/>
              <a:gd name="T11" fmla="*/ 50 h 96"/>
              <a:gd name="T12" fmla="*/ 52 w 96"/>
              <a:gd name="T13" fmla="*/ 50 h 96"/>
              <a:gd name="T14" fmla="*/ 52 w 96"/>
              <a:gd name="T15" fmla="*/ 72 h 96"/>
              <a:gd name="T16" fmla="*/ 43 w 96"/>
              <a:gd name="T17" fmla="*/ 72 h 96"/>
              <a:gd name="T18" fmla="*/ 43 w 96"/>
              <a:gd name="T19" fmla="*/ 50 h 96"/>
              <a:gd name="T20" fmla="*/ 35 w 96"/>
              <a:gd name="T21" fmla="*/ 50 h 96"/>
              <a:gd name="T22" fmla="*/ 35 w 96"/>
              <a:gd name="T23" fmla="*/ 41 h 96"/>
              <a:gd name="T24" fmla="*/ 43 w 96"/>
              <a:gd name="T25" fmla="*/ 41 h 96"/>
              <a:gd name="T26" fmla="*/ 43 w 96"/>
              <a:gd name="T27" fmla="*/ 35 h 96"/>
              <a:gd name="T28" fmla="*/ 54 w 96"/>
              <a:gd name="T29" fmla="*/ 23 h 96"/>
              <a:gd name="T30" fmla="*/ 61 w 96"/>
              <a:gd name="T31" fmla="*/ 24 h 96"/>
              <a:gd name="T32" fmla="*/ 61 w 96"/>
              <a:gd name="T33" fmla="*/ 31 h 96"/>
              <a:gd name="T34" fmla="*/ 48 w 96"/>
              <a:gd name="T35" fmla="*/ 0 h 96"/>
              <a:gd name="T36" fmla="*/ 0 w 96"/>
              <a:gd name="T37" fmla="*/ 48 h 96"/>
              <a:gd name="T38" fmla="*/ 48 w 96"/>
              <a:gd name="T39" fmla="*/ 96 h 96"/>
              <a:gd name="T40" fmla="*/ 96 w 96"/>
              <a:gd name="T41" fmla="*/ 48 h 96"/>
              <a:gd name="T42" fmla="*/ 48 w 96"/>
              <a:gd name="T43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96">
                <a:moveTo>
                  <a:pt x="61" y="31"/>
                </a:moveTo>
                <a:cubicBezTo>
                  <a:pt x="56" y="31"/>
                  <a:pt x="56" y="31"/>
                  <a:pt x="56" y="31"/>
                </a:cubicBezTo>
                <a:cubicBezTo>
                  <a:pt x="52" y="31"/>
                  <a:pt x="52" y="33"/>
                  <a:pt x="52" y="36"/>
                </a:cubicBezTo>
                <a:cubicBezTo>
                  <a:pt x="52" y="41"/>
                  <a:pt x="52" y="41"/>
                  <a:pt x="5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50"/>
                  <a:pt x="59" y="50"/>
                  <a:pt x="59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72"/>
                  <a:pt x="52" y="72"/>
                  <a:pt x="52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50"/>
                  <a:pt x="43" y="50"/>
                  <a:pt x="43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41"/>
                  <a:pt x="35" y="41"/>
                  <a:pt x="35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35"/>
                  <a:pt x="43" y="35"/>
                  <a:pt x="43" y="35"/>
                </a:cubicBezTo>
                <a:cubicBezTo>
                  <a:pt x="43" y="27"/>
                  <a:pt x="47" y="23"/>
                  <a:pt x="54" y="23"/>
                </a:cubicBezTo>
                <a:cubicBezTo>
                  <a:pt x="57" y="23"/>
                  <a:pt x="60" y="23"/>
                  <a:pt x="61" y="24"/>
                </a:cubicBezTo>
                <a:lnTo>
                  <a:pt x="61" y="31"/>
                </a:lnTo>
                <a:close/>
                <a:moveTo>
                  <a:pt x="48" y="0"/>
                </a:moveTo>
                <a:cubicBezTo>
                  <a:pt x="21" y="0"/>
                  <a:pt x="0" y="21"/>
                  <a:pt x="0" y="48"/>
                </a:cubicBezTo>
                <a:cubicBezTo>
                  <a:pt x="0" y="74"/>
                  <a:pt x="21" y="96"/>
                  <a:pt x="48" y="96"/>
                </a:cubicBezTo>
                <a:cubicBezTo>
                  <a:pt x="74" y="96"/>
                  <a:pt x="96" y="74"/>
                  <a:pt x="96" y="48"/>
                </a:cubicBezTo>
                <a:cubicBezTo>
                  <a:pt x="96" y="21"/>
                  <a:pt x="74" y="0"/>
                  <a:pt x="48" y="0"/>
                </a:cubicBezTo>
              </a:path>
            </a:pathLst>
          </a:custGeom>
          <a:solidFill>
            <a:srgbClr val="FF5950"/>
          </a:solidFill>
          <a:ln>
            <a:noFill/>
          </a:ln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  <p:sp>
        <p:nvSpPr>
          <p:cNvPr id="57" name="Zone de texte 5">
            <a:extLst>
              <a:ext uri="{FF2B5EF4-FFF2-40B4-BE49-F238E27FC236}">
                <a16:creationId xmlns:a16="http://schemas.microsoft.com/office/drawing/2014/main" xmlns="" id="{30F6F0D3-54BE-F3E1-3185-E016AE45A325}"/>
              </a:ext>
            </a:extLst>
          </p:cNvPr>
          <p:cNvSpPr txBox="1"/>
          <p:nvPr/>
        </p:nvSpPr>
        <p:spPr>
          <a:xfrm>
            <a:off x="678229" y="4129292"/>
            <a:ext cx="7924800" cy="128240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5000"/>
              </a:lnSpc>
            </a:pPr>
            <a:r>
              <a:rPr lang="fr-FR" sz="4500" cap="all" dirty="0">
                <a:solidFill>
                  <a:schemeClr val="accent2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fr-FR" sz="4500" cap="all" dirty="0" smtClean="0">
                <a:solidFill>
                  <a:schemeClr val="accent2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os </a:t>
            </a:r>
            <a:r>
              <a:rPr lang="fr-FR" sz="4500" b="1" cap="all" dirty="0" smtClean="0">
                <a:solidFill>
                  <a:schemeClr val="accent2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compétences</a:t>
            </a:r>
            <a:r>
              <a:rPr lang="fr-FR" sz="4500" cap="all" dirty="0" smtClean="0">
                <a:solidFill>
                  <a:schemeClr val="accent2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4500" cap="all" dirty="0" smtClean="0">
                <a:solidFill>
                  <a:schemeClr val="accent2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4500" cap="all" dirty="0" smtClean="0">
                <a:solidFill>
                  <a:schemeClr val="accent2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au service de l’emploi</a:t>
            </a:r>
            <a:endParaRPr lang="fr-FR" sz="4500" cap="all" dirty="0">
              <a:solidFill>
                <a:schemeClr val="accent2"/>
              </a:solidFill>
              <a:effectLst/>
              <a:latin typeface="Pole Emploi PRO" panose="02000503040000020004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0" t="-22" r="23993" b="9983"/>
          <a:stretch/>
        </p:blipFill>
        <p:spPr>
          <a:xfrm>
            <a:off x="4444999" y="6499662"/>
            <a:ext cx="6757411" cy="6757411"/>
          </a:xfrm>
          <a:prstGeom prst="ellipse">
            <a:avLst/>
          </a:prstGeom>
          <a:ln w="73025" cap="rnd">
            <a:solidFill>
              <a:srgbClr val="FF59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58" name="ZoneTexte 57"/>
          <p:cNvSpPr txBox="1"/>
          <p:nvPr/>
        </p:nvSpPr>
        <p:spPr>
          <a:xfrm rot="16200000">
            <a:off x="-626859" y="12166401"/>
            <a:ext cx="180908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rgbClr val="0070C0"/>
                </a:solidFill>
                <a:latin typeface="Pole Emploi PRO" panose="02000503040000020004" pitchFamily="50" charset="0"/>
              </a:rPr>
              <a:t>Pôle emploi IDF | Photo : François </a:t>
            </a:r>
            <a:r>
              <a:rPr lang="fr-FR" sz="500" dirty="0" err="1" smtClean="0">
                <a:solidFill>
                  <a:srgbClr val="0070C0"/>
                </a:solidFill>
                <a:latin typeface="Pole Emploi PRO" panose="02000503040000020004" pitchFamily="50" charset="0"/>
              </a:rPr>
              <a:t>Daburon</a:t>
            </a:r>
            <a:r>
              <a:rPr lang="fr-FR" sz="500" dirty="0" smtClean="0">
                <a:solidFill>
                  <a:srgbClr val="0070C0"/>
                </a:solidFill>
                <a:latin typeface="Pole Emploi PRO" panose="02000503040000020004" pitchFamily="50" charset="0"/>
              </a:rPr>
              <a:t> </a:t>
            </a:r>
            <a:endParaRPr lang="fr-FR" sz="500" dirty="0">
              <a:solidFill>
                <a:srgbClr val="0070C0"/>
              </a:solidFill>
              <a:latin typeface="Pole Emploi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9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oleEmploi_CouleurDemandeurEmploi">
      <a:dk1>
        <a:srgbClr val="18073A"/>
      </a:dk1>
      <a:lt1>
        <a:srgbClr val="FFFFFF"/>
      </a:lt1>
      <a:dk2>
        <a:srgbClr val="003C7C"/>
      </a:dk2>
      <a:lt2>
        <a:srgbClr val="E7E6E6"/>
      </a:lt2>
      <a:accent1>
        <a:srgbClr val="DA0719"/>
      </a:accent1>
      <a:accent2>
        <a:srgbClr val="16519F"/>
      </a:accent2>
      <a:accent3>
        <a:srgbClr val="0E79BF"/>
      </a:accent3>
      <a:accent4>
        <a:srgbClr val="FF5950"/>
      </a:accent4>
      <a:accent5>
        <a:srgbClr val="B6302C"/>
      </a:accent5>
      <a:accent6>
        <a:srgbClr val="F58B83"/>
      </a:accent6>
      <a:hlink>
        <a:srgbClr val="0E79BF"/>
      </a:hlink>
      <a:folHlink>
        <a:srgbClr val="FCBC05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49</Words>
  <Application>Microsoft Office PowerPoint</Application>
  <PresentationFormat>Personnalisé</PresentationFormat>
  <Paragraphs>20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BlissPro</vt:lpstr>
      <vt:lpstr>Calibri</vt:lpstr>
      <vt:lpstr>Pole Emploi PRO</vt:lpstr>
      <vt:lpstr>PoleEmploiPro-Bold</vt:lpstr>
      <vt:lpstr>Times New Roman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</dc:title>
  <dc:creator>Laurence Boucard</dc:creator>
  <cp:lastModifiedBy>RENNES Carole</cp:lastModifiedBy>
  <cp:revision>19</cp:revision>
  <dcterms:created xsi:type="dcterms:W3CDTF">2022-06-10T10:00:56Z</dcterms:created>
  <dcterms:modified xsi:type="dcterms:W3CDTF">2022-06-21T11:12:50Z</dcterms:modified>
</cp:coreProperties>
</file>